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2" r:id="rId1"/>
    <p:sldMasterId id="2147483675" r:id="rId2"/>
    <p:sldMasterId id="2147483688" r:id="rId3"/>
    <p:sldMasterId id="2147483703" r:id="rId4"/>
    <p:sldMasterId id="2147483704" r:id="rId5"/>
    <p:sldMasterId id="2147483706" r:id="rId6"/>
    <p:sldMasterId id="2147483708" r:id="rId7"/>
    <p:sldMasterId id="2147483710" r:id="rId8"/>
    <p:sldMasterId id="2147483712" r:id="rId9"/>
  </p:sldMasterIdLst>
  <p:notesMasterIdLst>
    <p:notesMasterId r:id="rId31"/>
  </p:notesMasterIdLst>
  <p:handoutMasterIdLst>
    <p:handoutMasterId r:id="rId32"/>
  </p:handoutMasterIdLst>
  <p:sldIdLst>
    <p:sldId id="404" r:id="rId10"/>
    <p:sldId id="405" r:id="rId11"/>
    <p:sldId id="403" r:id="rId12"/>
    <p:sldId id="410" r:id="rId13"/>
    <p:sldId id="411" r:id="rId14"/>
    <p:sldId id="406" r:id="rId15"/>
    <p:sldId id="407" r:id="rId16"/>
    <p:sldId id="408" r:id="rId17"/>
    <p:sldId id="409" r:id="rId18"/>
    <p:sldId id="413" r:id="rId19"/>
    <p:sldId id="389" r:id="rId20"/>
    <p:sldId id="397" r:id="rId21"/>
    <p:sldId id="398" r:id="rId22"/>
    <p:sldId id="399" r:id="rId23"/>
    <p:sldId id="401" r:id="rId24"/>
    <p:sldId id="400" r:id="rId25"/>
    <p:sldId id="402" r:id="rId26"/>
    <p:sldId id="391" r:id="rId27"/>
    <p:sldId id="394" r:id="rId28"/>
    <p:sldId id="412" r:id="rId29"/>
    <p:sldId id="414" r:id="rId30"/>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2" userDrawn="1">
          <p15:clr>
            <a:srgbClr val="A4A3A4"/>
          </p15:clr>
        </p15:guide>
        <p15:guide id="2" pos="3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33006F"/>
    <a:srgbClr val="509E2F"/>
    <a:srgbClr val="003B49"/>
    <a:srgbClr val="005F83"/>
    <a:srgbClr val="0A0AA6"/>
    <a:srgbClr val="B2B4B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1971" autoAdjust="0"/>
  </p:normalViewPr>
  <p:slideViewPr>
    <p:cSldViewPr snapToGrid="0" snapToObjects="1" showGuides="1">
      <p:cViewPr varScale="1">
        <p:scale>
          <a:sx n="102" d="100"/>
          <a:sy n="102" d="100"/>
        </p:scale>
        <p:origin x="1806" y="108"/>
      </p:cViewPr>
      <p:guideLst>
        <p:guide orient="horz" pos="2112"/>
        <p:guide pos="3448"/>
      </p:guideLst>
    </p:cSldViewPr>
  </p:slideViewPr>
  <p:notesTextViewPr>
    <p:cViewPr>
      <p:scale>
        <a:sx n="3" d="2"/>
        <a:sy n="3" d="2"/>
      </p:scale>
      <p:origin x="0" y="0"/>
    </p:cViewPr>
  </p:notesTextViewPr>
  <p:sorterViewPr>
    <p:cViewPr varScale="1">
      <p:scale>
        <a:sx n="100" d="100"/>
        <a:sy n="100" d="100"/>
      </p:scale>
      <p:origin x="0" y="-270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8258EE4D-8A6D-FE43-9221-048F51E281B9}" type="datetimeFigureOut">
              <a:rPr lang="en-US" smtClean="0"/>
              <a:t>3/21/2019</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80D20F39-116C-1340-B5D6-764DD69AD68F}" type="slidenum">
              <a:rPr lang="en-US" smtClean="0"/>
              <a:t>‹#›</a:t>
            </a:fld>
            <a:endParaRPr lang="en-US"/>
          </a:p>
        </p:txBody>
      </p:sp>
    </p:spTree>
    <p:extLst>
      <p:ext uri="{BB962C8B-B14F-4D97-AF65-F5344CB8AC3E}">
        <p14:creationId xmlns:p14="http://schemas.microsoft.com/office/powerpoint/2010/main" val="432078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597AD45B-D55B-416C-938F-6E117D78AE10}" type="datetimeFigureOut">
              <a:rPr lang="en-US" smtClean="0"/>
              <a:t>3/21/2019</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22A66E6F-1E71-40F1-A2D2-2FDF91F15AFC}" type="slidenum">
              <a:rPr lang="en-US" smtClean="0"/>
              <a:t>‹#›</a:t>
            </a:fld>
            <a:endParaRPr lang="en-US"/>
          </a:p>
        </p:txBody>
      </p:sp>
    </p:spTree>
    <p:extLst>
      <p:ext uri="{BB962C8B-B14F-4D97-AF65-F5344CB8AC3E}">
        <p14:creationId xmlns:p14="http://schemas.microsoft.com/office/powerpoint/2010/main" val="3361556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66E6F-1E71-40F1-A2D2-2FDF91F15AFC}" type="slidenum">
              <a:rPr lang="en-US" smtClean="0"/>
              <a:t>1</a:t>
            </a:fld>
            <a:endParaRPr lang="en-US"/>
          </a:p>
        </p:txBody>
      </p:sp>
    </p:spTree>
    <p:extLst>
      <p:ext uri="{BB962C8B-B14F-4D97-AF65-F5344CB8AC3E}">
        <p14:creationId xmlns:p14="http://schemas.microsoft.com/office/powerpoint/2010/main" val="2780312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66E6F-1E71-40F1-A2D2-2FDF91F15AFC}" type="slidenum">
              <a:rPr lang="en-US" smtClean="0"/>
              <a:t>10</a:t>
            </a:fld>
            <a:endParaRPr lang="en-US"/>
          </a:p>
        </p:txBody>
      </p:sp>
    </p:spTree>
    <p:extLst>
      <p:ext uri="{BB962C8B-B14F-4D97-AF65-F5344CB8AC3E}">
        <p14:creationId xmlns:p14="http://schemas.microsoft.com/office/powerpoint/2010/main" val="11802517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66E6F-1E71-40F1-A2D2-2FDF91F15AFC}" type="slidenum">
              <a:rPr lang="en-US" smtClean="0"/>
              <a:t>11</a:t>
            </a:fld>
            <a:endParaRPr lang="en-US"/>
          </a:p>
        </p:txBody>
      </p:sp>
    </p:spTree>
    <p:extLst>
      <p:ext uri="{BB962C8B-B14F-4D97-AF65-F5344CB8AC3E}">
        <p14:creationId xmlns:p14="http://schemas.microsoft.com/office/powerpoint/2010/main" val="27044630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66E6F-1E71-40F1-A2D2-2FDF91F15AFC}" type="slidenum">
              <a:rPr lang="en-US" smtClean="0"/>
              <a:t>12</a:t>
            </a:fld>
            <a:endParaRPr lang="en-US"/>
          </a:p>
        </p:txBody>
      </p:sp>
    </p:spTree>
    <p:extLst>
      <p:ext uri="{BB962C8B-B14F-4D97-AF65-F5344CB8AC3E}">
        <p14:creationId xmlns:p14="http://schemas.microsoft.com/office/powerpoint/2010/main" val="2119247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66E6F-1E71-40F1-A2D2-2FDF91F15AFC}" type="slidenum">
              <a:rPr lang="en-US" smtClean="0"/>
              <a:t>13</a:t>
            </a:fld>
            <a:endParaRPr lang="en-US"/>
          </a:p>
        </p:txBody>
      </p:sp>
    </p:spTree>
    <p:extLst>
      <p:ext uri="{BB962C8B-B14F-4D97-AF65-F5344CB8AC3E}">
        <p14:creationId xmlns:p14="http://schemas.microsoft.com/office/powerpoint/2010/main" val="252237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66E6F-1E71-40F1-A2D2-2FDF91F15AFC}" type="slidenum">
              <a:rPr lang="en-US" smtClean="0"/>
              <a:t>14</a:t>
            </a:fld>
            <a:endParaRPr lang="en-US"/>
          </a:p>
        </p:txBody>
      </p:sp>
    </p:spTree>
    <p:extLst>
      <p:ext uri="{BB962C8B-B14F-4D97-AF65-F5344CB8AC3E}">
        <p14:creationId xmlns:p14="http://schemas.microsoft.com/office/powerpoint/2010/main" val="1047035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66E6F-1E71-40F1-A2D2-2FDF91F15AFC}" type="slidenum">
              <a:rPr lang="en-US" smtClean="0"/>
              <a:t>15</a:t>
            </a:fld>
            <a:endParaRPr lang="en-US"/>
          </a:p>
        </p:txBody>
      </p:sp>
    </p:spTree>
    <p:extLst>
      <p:ext uri="{BB962C8B-B14F-4D97-AF65-F5344CB8AC3E}">
        <p14:creationId xmlns:p14="http://schemas.microsoft.com/office/powerpoint/2010/main" val="31558682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66E6F-1E71-40F1-A2D2-2FDF91F15AFC}" type="slidenum">
              <a:rPr lang="en-US" smtClean="0"/>
              <a:t>16</a:t>
            </a:fld>
            <a:endParaRPr lang="en-US"/>
          </a:p>
        </p:txBody>
      </p:sp>
    </p:spTree>
    <p:extLst>
      <p:ext uri="{BB962C8B-B14F-4D97-AF65-F5344CB8AC3E}">
        <p14:creationId xmlns:p14="http://schemas.microsoft.com/office/powerpoint/2010/main" val="20363073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66E6F-1E71-40F1-A2D2-2FDF91F15AFC}" type="slidenum">
              <a:rPr lang="en-US" smtClean="0"/>
              <a:t>17</a:t>
            </a:fld>
            <a:endParaRPr lang="en-US"/>
          </a:p>
        </p:txBody>
      </p:sp>
    </p:spTree>
    <p:extLst>
      <p:ext uri="{BB962C8B-B14F-4D97-AF65-F5344CB8AC3E}">
        <p14:creationId xmlns:p14="http://schemas.microsoft.com/office/powerpoint/2010/main" val="28878480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66E6F-1E71-40F1-A2D2-2FDF91F15AFC}" type="slidenum">
              <a:rPr lang="en-US" smtClean="0"/>
              <a:t>18</a:t>
            </a:fld>
            <a:endParaRPr lang="en-US"/>
          </a:p>
        </p:txBody>
      </p:sp>
    </p:spTree>
    <p:extLst>
      <p:ext uri="{BB962C8B-B14F-4D97-AF65-F5344CB8AC3E}">
        <p14:creationId xmlns:p14="http://schemas.microsoft.com/office/powerpoint/2010/main" val="17074435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66E6F-1E71-40F1-A2D2-2FDF91F15AFC}" type="slidenum">
              <a:rPr lang="en-US" smtClean="0"/>
              <a:t>19</a:t>
            </a:fld>
            <a:endParaRPr lang="en-US"/>
          </a:p>
        </p:txBody>
      </p:sp>
    </p:spTree>
    <p:extLst>
      <p:ext uri="{BB962C8B-B14F-4D97-AF65-F5344CB8AC3E}">
        <p14:creationId xmlns:p14="http://schemas.microsoft.com/office/powerpoint/2010/main" val="1970635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A66E6F-1E71-40F1-A2D2-2FDF91F15AFC}" type="slidenum">
              <a:rPr lang="en-US" smtClean="0"/>
              <a:t>2</a:t>
            </a:fld>
            <a:endParaRPr lang="en-US"/>
          </a:p>
        </p:txBody>
      </p:sp>
    </p:spTree>
    <p:extLst>
      <p:ext uri="{BB962C8B-B14F-4D97-AF65-F5344CB8AC3E}">
        <p14:creationId xmlns:p14="http://schemas.microsoft.com/office/powerpoint/2010/main" val="26086946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66E6F-1E71-40F1-A2D2-2FDF91F15AFC}" type="slidenum">
              <a:rPr lang="en-US" smtClean="0"/>
              <a:t>20</a:t>
            </a:fld>
            <a:endParaRPr lang="en-US"/>
          </a:p>
        </p:txBody>
      </p:sp>
    </p:spTree>
    <p:extLst>
      <p:ext uri="{BB962C8B-B14F-4D97-AF65-F5344CB8AC3E}">
        <p14:creationId xmlns:p14="http://schemas.microsoft.com/office/powerpoint/2010/main" val="12844408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66E6F-1E71-40F1-A2D2-2FDF91F15AFC}" type="slidenum">
              <a:rPr lang="en-US" smtClean="0"/>
              <a:t>21</a:t>
            </a:fld>
            <a:endParaRPr lang="en-US"/>
          </a:p>
        </p:txBody>
      </p:sp>
    </p:spTree>
    <p:extLst>
      <p:ext uri="{BB962C8B-B14F-4D97-AF65-F5344CB8AC3E}">
        <p14:creationId xmlns:p14="http://schemas.microsoft.com/office/powerpoint/2010/main" val="3916724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A66E6F-1E71-40F1-A2D2-2FDF91F15AFC}" type="slidenum">
              <a:rPr lang="en-US" smtClean="0"/>
              <a:t>3</a:t>
            </a:fld>
            <a:endParaRPr lang="en-US"/>
          </a:p>
        </p:txBody>
      </p:sp>
    </p:spTree>
    <p:extLst>
      <p:ext uri="{BB962C8B-B14F-4D97-AF65-F5344CB8AC3E}">
        <p14:creationId xmlns:p14="http://schemas.microsoft.com/office/powerpoint/2010/main" val="1021862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A66E6F-1E71-40F1-A2D2-2FDF91F15AFC}" type="slidenum">
              <a:rPr lang="en-US" smtClean="0"/>
              <a:t>4</a:t>
            </a:fld>
            <a:endParaRPr lang="en-US"/>
          </a:p>
        </p:txBody>
      </p:sp>
    </p:spTree>
    <p:extLst>
      <p:ext uri="{BB962C8B-B14F-4D97-AF65-F5344CB8AC3E}">
        <p14:creationId xmlns:p14="http://schemas.microsoft.com/office/powerpoint/2010/main" val="1897039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66E6F-1E71-40F1-A2D2-2FDF91F15AFC}" type="slidenum">
              <a:rPr lang="en-US" smtClean="0"/>
              <a:t>5</a:t>
            </a:fld>
            <a:endParaRPr lang="en-US"/>
          </a:p>
        </p:txBody>
      </p:sp>
    </p:spTree>
    <p:extLst>
      <p:ext uri="{BB962C8B-B14F-4D97-AF65-F5344CB8AC3E}">
        <p14:creationId xmlns:p14="http://schemas.microsoft.com/office/powerpoint/2010/main" val="894640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66E6F-1E71-40F1-A2D2-2FDF91F15AFC}" type="slidenum">
              <a:rPr lang="en-US" smtClean="0"/>
              <a:t>6</a:t>
            </a:fld>
            <a:endParaRPr lang="en-US"/>
          </a:p>
        </p:txBody>
      </p:sp>
    </p:spTree>
    <p:extLst>
      <p:ext uri="{BB962C8B-B14F-4D97-AF65-F5344CB8AC3E}">
        <p14:creationId xmlns:p14="http://schemas.microsoft.com/office/powerpoint/2010/main" val="1024602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66E6F-1E71-40F1-A2D2-2FDF91F15AFC}" type="slidenum">
              <a:rPr lang="en-US" smtClean="0"/>
              <a:t>7</a:t>
            </a:fld>
            <a:endParaRPr lang="en-US"/>
          </a:p>
        </p:txBody>
      </p:sp>
    </p:spTree>
    <p:extLst>
      <p:ext uri="{BB962C8B-B14F-4D97-AF65-F5344CB8AC3E}">
        <p14:creationId xmlns:p14="http://schemas.microsoft.com/office/powerpoint/2010/main" val="2086535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A66E6F-1E71-40F1-A2D2-2FDF91F15AFC}" type="slidenum">
              <a:rPr lang="en-US" smtClean="0"/>
              <a:t>8</a:t>
            </a:fld>
            <a:endParaRPr lang="en-US"/>
          </a:p>
        </p:txBody>
      </p:sp>
    </p:spTree>
    <p:extLst>
      <p:ext uri="{BB962C8B-B14F-4D97-AF65-F5344CB8AC3E}">
        <p14:creationId xmlns:p14="http://schemas.microsoft.com/office/powerpoint/2010/main" val="8918525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66E6F-1E71-40F1-A2D2-2FDF91F15AFC}" type="slidenum">
              <a:rPr lang="en-US" smtClean="0"/>
              <a:t>9</a:t>
            </a:fld>
            <a:endParaRPr lang="en-US"/>
          </a:p>
        </p:txBody>
      </p:sp>
    </p:spTree>
    <p:extLst>
      <p:ext uri="{BB962C8B-B14F-4D97-AF65-F5344CB8AC3E}">
        <p14:creationId xmlns:p14="http://schemas.microsoft.com/office/powerpoint/2010/main" val="1604543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ext Placeholder 5"/>
          <p:cNvSpPr>
            <a:spLocks noGrp="1"/>
          </p:cNvSpPr>
          <p:nvPr>
            <p:ph type="body" sz="quarter" idx="10" hasCustomPrompt="1"/>
          </p:nvPr>
        </p:nvSpPr>
        <p:spPr>
          <a:xfrm>
            <a:off x="671757" y="2046061"/>
            <a:ext cx="6972300" cy="2641756"/>
          </a:xfrm>
          <a:prstGeom prst="rect">
            <a:avLst/>
          </a:prstGeom>
        </p:spPr>
        <p:txBody>
          <a:bodyPr>
            <a:normAutofit/>
          </a:bodyPr>
          <a:lstStyle>
            <a:lvl1pPr marL="0" indent="0">
              <a:lnSpc>
                <a:spcPct val="100000"/>
              </a:lnSpc>
              <a:buNone/>
              <a:defRPr sz="5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TITLE HERE</a:t>
            </a:r>
          </a:p>
          <a:p>
            <a:pPr lvl="0"/>
            <a:r>
              <a:rPr lang="en-US" dirty="0" smtClean="0"/>
              <a:t>ORGON SLAB MEDIUM, 50 PT. </a:t>
            </a:r>
            <a:endParaRPr lang="en-US" dirty="0"/>
          </a:p>
        </p:txBody>
      </p:sp>
    </p:spTree>
    <p:extLst>
      <p:ext uri="{BB962C8B-B14F-4D97-AF65-F5344CB8AC3E}">
        <p14:creationId xmlns:p14="http://schemas.microsoft.com/office/powerpoint/2010/main" val="3397191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510790" y="3586334"/>
            <a:ext cx="8197114" cy="2673790"/>
          </a:xfrm>
          <a:prstGeom prst="rect">
            <a:avLst/>
          </a:prstGeom>
        </p:spPr>
        <p:txBody>
          <a:bodyPr/>
          <a:lstStyle>
            <a:lvl1pPr marL="342900" indent="-342900">
              <a:buFont typeface="Lucida Grande"/>
              <a:buChar char="&gt;"/>
              <a:defRPr sz="2400" b="0" i="0" baseline="0">
                <a:solidFill>
                  <a:srgbClr val="509E2F"/>
                </a:solidFill>
                <a:latin typeface="Orgon Slab ExtraLight"/>
                <a:cs typeface="Orgon Slab ExtraLight"/>
              </a:defRPr>
            </a:lvl1pPr>
            <a:lvl2pPr>
              <a:defRPr sz="2000" b="0" i="0" baseline="0">
                <a:solidFill>
                  <a:srgbClr val="509E2F"/>
                </a:solidFill>
                <a:latin typeface="Orgon Slab ExtraLight"/>
                <a:cs typeface="Orgon Slab ExtraLight"/>
              </a:defRPr>
            </a:lvl2pPr>
            <a:lvl3pPr marL="1143000" indent="-228600">
              <a:buSzPct val="100000"/>
              <a:buFont typeface="Lucida Grande"/>
              <a:buChar char="&gt;"/>
              <a:defRPr sz="1800" b="0" i="0" baseline="0">
                <a:solidFill>
                  <a:srgbClr val="509E2F"/>
                </a:solidFill>
                <a:latin typeface="Orgon Slab ExtraLight"/>
                <a:cs typeface="Orgon Slab ExtraLight"/>
              </a:defRPr>
            </a:lvl3pPr>
            <a:lvl4pPr>
              <a:defRPr sz="1600" b="0" i="0" baseline="0">
                <a:solidFill>
                  <a:srgbClr val="509E2F"/>
                </a:solidFill>
                <a:latin typeface="Orgon Slab ExtraLight"/>
                <a:cs typeface="Orgon Slab ExtraLight"/>
              </a:defRPr>
            </a:lvl4pPr>
            <a:lvl5pPr marL="2057400" indent="-228600">
              <a:buFont typeface="Lucida Grande"/>
              <a:buChar char="&gt;"/>
              <a:defRPr sz="1400" b="0" i="0" baseline="0">
                <a:solidFill>
                  <a:srgbClr val="509E2F"/>
                </a:solidFill>
                <a:latin typeface="Orgon Slab ExtraLight"/>
                <a:cs typeface="Orgon Slab ExtraLight"/>
              </a:defRPr>
            </a:lvl5pPr>
          </a:lstStyle>
          <a:p>
            <a:pPr lvl="0"/>
            <a:r>
              <a:rPr lang="en-US" dirty="0" smtClean="0"/>
              <a:t>Content here (</a:t>
            </a:r>
            <a:r>
              <a:rPr lang="en-US" dirty="0" err="1" smtClean="0"/>
              <a:t>Orgon</a:t>
            </a:r>
            <a:r>
              <a:rPr lang="en-US" dirty="0" smtClean="0"/>
              <a:t> Slab </a:t>
            </a:r>
            <a:r>
              <a:rPr lang="en-US" dirty="0" err="1" smtClean="0"/>
              <a:t>ExtraLight</a:t>
            </a:r>
            <a:r>
              <a:rPr lang="en-US" dirty="0" smtClean="0"/>
              <a:t>, 24 pt.)</a:t>
            </a:r>
          </a:p>
          <a:p>
            <a:pPr lvl="1"/>
            <a:r>
              <a:rPr lang="en-US" dirty="0" smtClean="0"/>
              <a:t>Second level (</a:t>
            </a:r>
            <a:r>
              <a:rPr lang="en-US" dirty="0" err="1" smtClean="0"/>
              <a:t>Orgon</a:t>
            </a:r>
            <a:r>
              <a:rPr lang="en-US" dirty="0" smtClean="0"/>
              <a:t> Slab </a:t>
            </a:r>
            <a:r>
              <a:rPr lang="en-US" dirty="0" err="1" smtClean="0"/>
              <a:t>ExtraLight</a:t>
            </a:r>
            <a:r>
              <a:rPr lang="en-US" dirty="0" smtClean="0"/>
              <a:t>, 20)</a:t>
            </a:r>
          </a:p>
          <a:p>
            <a:pPr lvl="2"/>
            <a:r>
              <a:rPr lang="en-US" dirty="0" smtClean="0"/>
              <a:t>Third level (</a:t>
            </a:r>
            <a:r>
              <a:rPr lang="en-US" dirty="0" err="1" smtClean="0"/>
              <a:t>Orgon</a:t>
            </a:r>
            <a:r>
              <a:rPr lang="en-US" dirty="0" smtClean="0"/>
              <a:t> Slab </a:t>
            </a:r>
            <a:r>
              <a:rPr lang="en-US" dirty="0" err="1" smtClean="0"/>
              <a:t>ExtraLight</a:t>
            </a:r>
            <a:r>
              <a:rPr lang="en-US" dirty="0" smtClean="0"/>
              <a:t>, 18)</a:t>
            </a:r>
          </a:p>
          <a:p>
            <a:pPr lvl="3"/>
            <a:r>
              <a:rPr lang="en-US" dirty="0" smtClean="0"/>
              <a:t>Fourth level (</a:t>
            </a:r>
            <a:r>
              <a:rPr lang="en-US" dirty="0" err="1" smtClean="0"/>
              <a:t>Orgon</a:t>
            </a:r>
            <a:r>
              <a:rPr lang="en-US" dirty="0" smtClean="0"/>
              <a:t> Slab </a:t>
            </a:r>
            <a:r>
              <a:rPr lang="en-US" dirty="0" err="1" smtClean="0"/>
              <a:t>ExtraLight</a:t>
            </a:r>
            <a:r>
              <a:rPr lang="en-US" dirty="0" smtClean="0"/>
              <a:t>, 16)</a:t>
            </a:r>
          </a:p>
          <a:p>
            <a:pPr lvl="4"/>
            <a:r>
              <a:rPr lang="en-US" dirty="0" smtClean="0"/>
              <a:t>Fifth level (</a:t>
            </a:r>
            <a:r>
              <a:rPr lang="en-US" dirty="0" err="1" smtClean="0"/>
              <a:t>Orgon</a:t>
            </a:r>
            <a:r>
              <a:rPr lang="en-US" dirty="0" smtClean="0"/>
              <a:t> Slab </a:t>
            </a:r>
            <a:r>
              <a:rPr lang="en-US" dirty="0" err="1" smtClean="0"/>
              <a:t>ExtraLight</a:t>
            </a:r>
            <a:r>
              <a:rPr lang="en-US" dirty="0" smtClean="0"/>
              <a:t>, 14)</a:t>
            </a:r>
            <a:endParaRPr lang="en-US" dirty="0"/>
          </a:p>
        </p:txBody>
      </p:sp>
      <p:sp>
        <p:nvSpPr>
          <p:cNvPr id="6" name="Text Placeholder 5"/>
          <p:cNvSpPr>
            <a:spLocks noGrp="1"/>
          </p:cNvSpPr>
          <p:nvPr>
            <p:ph type="body" sz="quarter" idx="12" hasCustomPrompt="1"/>
          </p:nvPr>
        </p:nvSpPr>
        <p:spPr>
          <a:xfrm>
            <a:off x="510790" y="2996760"/>
            <a:ext cx="8184662" cy="411171"/>
          </a:xfrm>
          <a:prstGeom prst="rect">
            <a:avLst/>
          </a:prstGeom>
        </p:spPr>
        <p:txBody>
          <a:bodyPr>
            <a:noAutofit/>
          </a:bodyPr>
          <a:lstStyle>
            <a:lvl1pPr marL="0" indent="0">
              <a:lnSpc>
                <a:spcPct val="90000"/>
              </a:lnSpc>
              <a:buNone/>
              <a:defRPr sz="2400" b="0" i="0" baseline="0">
                <a:solidFill>
                  <a:srgbClr val="509E2F"/>
                </a:solidFill>
                <a:latin typeface="Orgon Slab Light"/>
                <a:cs typeface="Orgon Slab Light"/>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SUB-HEADER HERE (ORGON SLAB LIGHT, 24 PT.)</a:t>
            </a:r>
            <a:endParaRPr lang="en-US" dirty="0"/>
          </a:p>
        </p:txBody>
      </p:sp>
      <p:sp>
        <p:nvSpPr>
          <p:cNvPr id="7" name="Text Placeholder 5"/>
          <p:cNvSpPr>
            <a:spLocks noGrp="1"/>
          </p:cNvSpPr>
          <p:nvPr>
            <p:ph type="body" sz="quarter" idx="13" hasCustomPrompt="1"/>
          </p:nvPr>
        </p:nvSpPr>
        <p:spPr>
          <a:xfrm>
            <a:off x="510790" y="1790002"/>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HEADER HERE </a:t>
            </a:r>
          </a:p>
          <a:p>
            <a:pPr lvl="0"/>
            <a:r>
              <a:rPr lang="en-US" dirty="0" smtClean="0"/>
              <a:t>(ORGON SLAB MEDIUM, 30 PT.)</a:t>
            </a:r>
            <a:endParaRPr lang="en-US" dirty="0"/>
          </a:p>
        </p:txBody>
      </p:sp>
    </p:spTree>
    <p:extLst>
      <p:ext uri="{BB962C8B-B14F-4D97-AF65-F5344CB8AC3E}">
        <p14:creationId xmlns:p14="http://schemas.microsoft.com/office/powerpoint/2010/main" val="30728726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10" name="Text Placeholder 9"/>
          <p:cNvSpPr>
            <a:spLocks noGrp="1"/>
          </p:cNvSpPr>
          <p:nvPr>
            <p:ph type="body" sz="quarter" idx="11" hasCustomPrompt="1"/>
          </p:nvPr>
        </p:nvSpPr>
        <p:spPr>
          <a:xfrm>
            <a:off x="510790" y="3042959"/>
            <a:ext cx="8197114" cy="2673790"/>
          </a:xfrm>
          <a:prstGeom prst="rect">
            <a:avLst/>
          </a:prstGeom>
        </p:spPr>
        <p:txBody>
          <a:bodyPr/>
          <a:lstStyle>
            <a:lvl1pPr marL="342900" indent="-342900">
              <a:buFont typeface="Lucida Grande"/>
              <a:buChar char="&gt;"/>
              <a:defRPr sz="2400" b="0" i="0" baseline="0">
                <a:solidFill>
                  <a:srgbClr val="509E2F"/>
                </a:solidFill>
                <a:latin typeface="Orgon Slab ExtraLight"/>
                <a:cs typeface="Orgon Slab ExtraLight"/>
              </a:defRPr>
            </a:lvl1pPr>
            <a:lvl2pPr>
              <a:defRPr sz="2000" b="0" i="0" baseline="0">
                <a:solidFill>
                  <a:srgbClr val="509E2F"/>
                </a:solidFill>
                <a:latin typeface="Orgon Slab ExtraLight"/>
                <a:cs typeface="Orgon Slab ExtraLight"/>
              </a:defRPr>
            </a:lvl2pPr>
            <a:lvl3pPr marL="1143000" indent="-228600">
              <a:buSzPct val="100000"/>
              <a:buFont typeface="Lucida Grande"/>
              <a:buChar char="&gt;"/>
              <a:defRPr sz="1800" b="0" i="0" baseline="0">
                <a:solidFill>
                  <a:srgbClr val="509E2F"/>
                </a:solidFill>
                <a:latin typeface="Orgon Slab ExtraLight"/>
                <a:cs typeface="Orgon Slab ExtraLight"/>
              </a:defRPr>
            </a:lvl3pPr>
            <a:lvl4pPr>
              <a:defRPr sz="1600" b="0" i="0" baseline="0">
                <a:solidFill>
                  <a:srgbClr val="509E2F"/>
                </a:solidFill>
                <a:latin typeface="Orgon Slab ExtraLight"/>
                <a:cs typeface="Orgon Slab ExtraLight"/>
              </a:defRPr>
            </a:lvl4pPr>
            <a:lvl5pPr marL="2057400" indent="-228600">
              <a:buFont typeface="Lucida Grande"/>
              <a:buChar char="&gt;"/>
              <a:defRPr sz="1400" b="0" i="0" baseline="0">
                <a:solidFill>
                  <a:srgbClr val="509E2F"/>
                </a:solidFill>
                <a:latin typeface="Orgon Slab ExtraLight"/>
                <a:cs typeface="Orgon Slab ExtraLight"/>
              </a:defRPr>
            </a:lvl5pPr>
          </a:lstStyle>
          <a:p>
            <a:pPr lvl="0"/>
            <a:r>
              <a:rPr lang="en-US" dirty="0" smtClean="0"/>
              <a:t>Content here (</a:t>
            </a:r>
            <a:r>
              <a:rPr lang="en-US" dirty="0" err="1" smtClean="0"/>
              <a:t>Orgon</a:t>
            </a:r>
            <a:r>
              <a:rPr lang="en-US" dirty="0" smtClean="0"/>
              <a:t> Slab </a:t>
            </a:r>
            <a:r>
              <a:rPr lang="en-US" dirty="0" err="1" smtClean="0"/>
              <a:t>ExtraLight</a:t>
            </a:r>
            <a:r>
              <a:rPr lang="en-US" dirty="0" smtClean="0"/>
              <a:t>, 24 pt.)</a:t>
            </a:r>
          </a:p>
          <a:p>
            <a:pPr lvl="1"/>
            <a:r>
              <a:rPr lang="en-US" dirty="0" smtClean="0"/>
              <a:t>Second level (</a:t>
            </a:r>
            <a:r>
              <a:rPr lang="en-US" dirty="0" err="1" smtClean="0"/>
              <a:t>Orgon</a:t>
            </a:r>
            <a:r>
              <a:rPr lang="en-US" dirty="0" smtClean="0"/>
              <a:t> Slab </a:t>
            </a:r>
            <a:r>
              <a:rPr lang="en-US" dirty="0" err="1" smtClean="0"/>
              <a:t>ExtraLight</a:t>
            </a:r>
            <a:r>
              <a:rPr lang="en-US" dirty="0" smtClean="0"/>
              <a:t>, 20)</a:t>
            </a:r>
          </a:p>
          <a:p>
            <a:pPr lvl="2"/>
            <a:r>
              <a:rPr lang="en-US" dirty="0" smtClean="0"/>
              <a:t>Third level (</a:t>
            </a:r>
            <a:r>
              <a:rPr lang="en-US" dirty="0" err="1" smtClean="0"/>
              <a:t>Orgon</a:t>
            </a:r>
            <a:r>
              <a:rPr lang="en-US" dirty="0" smtClean="0"/>
              <a:t> Slab </a:t>
            </a:r>
            <a:r>
              <a:rPr lang="en-US" dirty="0" err="1" smtClean="0"/>
              <a:t>ExtraLight</a:t>
            </a:r>
            <a:r>
              <a:rPr lang="en-US" dirty="0" smtClean="0"/>
              <a:t>, 18)</a:t>
            </a:r>
          </a:p>
          <a:p>
            <a:pPr lvl="3"/>
            <a:r>
              <a:rPr lang="en-US" dirty="0" smtClean="0"/>
              <a:t>Fourth level (</a:t>
            </a:r>
            <a:r>
              <a:rPr lang="en-US" dirty="0" err="1" smtClean="0"/>
              <a:t>Orgon</a:t>
            </a:r>
            <a:r>
              <a:rPr lang="en-US" dirty="0" smtClean="0"/>
              <a:t> Slab </a:t>
            </a:r>
            <a:r>
              <a:rPr lang="en-US" dirty="0" err="1" smtClean="0"/>
              <a:t>ExtraLight</a:t>
            </a:r>
            <a:r>
              <a:rPr lang="en-US" dirty="0" smtClean="0"/>
              <a:t>, 16)</a:t>
            </a:r>
          </a:p>
          <a:p>
            <a:pPr lvl="4"/>
            <a:r>
              <a:rPr lang="en-US" dirty="0" smtClean="0"/>
              <a:t>Fifth level (</a:t>
            </a:r>
            <a:r>
              <a:rPr lang="en-US" dirty="0" err="1" smtClean="0"/>
              <a:t>Orgon</a:t>
            </a:r>
            <a:r>
              <a:rPr lang="en-US" dirty="0" smtClean="0"/>
              <a:t> Slab </a:t>
            </a:r>
            <a:r>
              <a:rPr lang="en-US" dirty="0" err="1" smtClean="0"/>
              <a:t>ExtraLight</a:t>
            </a:r>
            <a:r>
              <a:rPr lang="en-US" dirty="0" smtClean="0"/>
              <a:t>, 14)</a:t>
            </a:r>
            <a:endParaRPr lang="en-US" dirty="0"/>
          </a:p>
        </p:txBody>
      </p:sp>
      <p:sp>
        <p:nvSpPr>
          <p:cNvPr id="13" name="Text Placeholder 5"/>
          <p:cNvSpPr>
            <a:spLocks noGrp="1"/>
          </p:cNvSpPr>
          <p:nvPr>
            <p:ph type="body" sz="quarter" idx="13" hasCustomPrompt="1"/>
          </p:nvPr>
        </p:nvSpPr>
        <p:spPr>
          <a:xfrm>
            <a:off x="510790" y="1790002"/>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HEADER HERE </a:t>
            </a:r>
          </a:p>
          <a:p>
            <a:pPr lvl="0"/>
            <a:r>
              <a:rPr lang="en-US" dirty="0" smtClean="0"/>
              <a:t>(ORGON SLAB MEDIUM, 30 PT.)≈</a:t>
            </a:r>
            <a:endParaRPr lang="en-US" dirty="0"/>
          </a:p>
        </p:txBody>
      </p:sp>
    </p:spTree>
    <p:extLst>
      <p:ext uri="{BB962C8B-B14F-4D97-AF65-F5344CB8AC3E}">
        <p14:creationId xmlns:p14="http://schemas.microsoft.com/office/powerpoint/2010/main" val="1450220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510790" y="3042959"/>
            <a:ext cx="8021637" cy="3416457"/>
          </a:xfrm>
          <a:prstGeom prst="rect">
            <a:avLst/>
          </a:prstGeom>
        </p:spPr>
        <p:txBody>
          <a:bodyPr>
            <a:normAutofit/>
          </a:bodyPr>
          <a:lstStyle>
            <a:lvl1pPr marL="0" indent="0">
              <a:buNone/>
              <a:defRPr sz="2400" b="0" i="0" baseline="0">
                <a:solidFill>
                  <a:srgbClr val="509E2F"/>
                </a:solidFill>
                <a:latin typeface="Orgon Slab Light"/>
                <a:cs typeface="Orgon Slab Light"/>
              </a:defRPr>
            </a:lvl1pPr>
          </a:lstStyle>
          <a:p>
            <a:r>
              <a:rPr lang="en-US" dirty="0" smtClean="0"/>
              <a:t>Graphic Here</a:t>
            </a:r>
            <a:endParaRPr lang="en-US" dirty="0"/>
          </a:p>
        </p:txBody>
      </p:sp>
      <p:sp>
        <p:nvSpPr>
          <p:cNvPr id="11" name="Text Placeholder 5"/>
          <p:cNvSpPr>
            <a:spLocks noGrp="1"/>
          </p:cNvSpPr>
          <p:nvPr>
            <p:ph type="body" sz="quarter" idx="13" hasCustomPrompt="1"/>
          </p:nvPr>
        </p:nvSpPr>
        <p:spPr>
          <a:xfrm>
            <a:off x="510790" y="1790002"/>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HEADER HERE </a:t>
            </a:r>
          </a:p>
          <a:p>
            <a:pPr lvl="0"/>
            <a:r>
              <a:rPr lang="en-US" dirty="0" smtClean="0"/>
              <a:t>(ORGON SLAB MEDIUM, 30 PT.)≈</a:t>
            </a:r>
            <a:endParaRPr lang="en-US" dirty="0"/>
          </a:p>
        </p:txBody>
      </p:sp>
    </p:spTree>
    <p:extLst>
      <p:ext uri="{BB962C8B-B14F-4D97-AF65-F5344CB8AC3E}">
        <p14:creationId xmlns:p14="http://schemas.microsoft.com/office/powerpoint/2010/main" val="24895524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Tree>
    <p:extLst>
      <p:ext uri="{BB962C8B-B14F-4D97-AF65-F5344CB8AC3E}">
        <p14:creationId xmlns:p14="http://schemas.microsoft.com/office/powerpoint/2010/main" val="3219868176"/>
      </p:ext>
    </p:extLst>
  </p:cSld>
  <p:clrMap bg1="lt1" tx1="dk1" bg2="lt2" tx2="dk2" accent1="accent1" accent2="accent2" accent3="accent3" accent4="accent4" accent5="accent5" accent6="accent6" hlink="hlink" folHlink="folHlink"/>
  <p:sldLayoutIdLst>
    <p:sldLayoutId id="2147483653" r:id="rId1"/>
    <p:sldLayoutId id="2147483663" r:id="rId2"/>
    <p:sldLayoutId id="2147483664" r:id="rId3"/>
    <p:sldLayoutId id="2147483665" r:id="rId4"/>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7070034"/>
      </p:ext>
    </p:extLst>
  </p:cSld>
  <p:clrMap bg1="lt1" tx1="dk1" bg2="lt2" tx2="dk2" accent1="accent1" accent2="accent2" accent3="accent3" accent4="accent4" accent5="accent5" accent6="accent6" hlink="hlink" folHlink="folHlink"/>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Tree>
    <p:extLst>
      <p:ext uri="{BB962C8B-B14F-4D97-AF65-F5344CB8AC3E}">
        <p14:creationId xmlns:p14="http://schemas.microsoft.com/office/powerpoint/2010/main" val="3838618348"/>
      </p:ext>
    </p:extLst>
  </p:cSld>
  <p:clrMap bg1="lt1" tx1="dk1" bg2="lt2" tx2="dk2" accent1="accent1" accent2="accent2" accent3="accent3" accent4="accent4" accent5="accent5" accent6="accent6" hlink="hlink" folHlink="folHlink"/>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509E2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3958639"/>
      </p:ext>
    </p:extLst>
  </p:cSld>
  <p:clrMap bg1="lt1" tx1="dk1" bg2="lt2" tx2="dk2" accent1="accent1" accent2="accent2" accent3="accent3" accent4="accent4" accent5="accent5" accent6="accent6" hlink="hlink" folHlink="folHlink"/>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
        <p:nvSpPr>
          <p:cNvPr id="3" name="TextBox 2"/>
          <p:cNvSpPr txBox="1"/>
          <p:nvPr userDrawn="1"/>
        </p:nvSpPr>
        <p:spPr>
          <a:xfrm>
            <a:off x="5150348" y="679673"/>
            <a:ext cx="3735658" cy="646331"/>
          </a:xfrm>
          <a:prstGeom prst="rect">
            <a:avLst/>
          </a:prstGeom>
          <a:noFill/>
        </p:spPr>
        <p:txBody>
          <a:bodyPr wrap="square" rtlCol="0">
            <a:spAutoFit/>
          </a:bodyPr>
          <a:lstStyle/>
          <a:p>
            <a:pPr algn="ctr"/>
            <a:r>
              <a:rPr lang="en-US" dirty="0" smtClean="0">
                <a:solidFill>
                  <a:srgbClr val="33006F"/>
                </a:solidFill>
              </a:rPr>
              <a:t>Campus Curricula Committee Report</a:t>
            </a:r>
          </a:p>
          <a:p>
            <a:pPr algn="ctr"/>
            <a:r>
              <a:rPr lang="en-US" dirty="0" smtClean="0">
                <a:solidFill>
                  <a:srgbClr val="33006F"/>
                </a:solidFill>
              </a:rPr>
              <a:t>19 October 2017</a:t>
            </a:r>
            <a:endParaRPr lang="en-US" dirty="0">
              <a:solidFill>
                <a:srgbClr val="33006F"/>
              </a:solidFill>
            </a:endParaRPr>
          </a:p>
        </p:txBody>
      </p:sp>
    </p:spTree>
    <p:extLst>
      <p:ext uri="{BB962C8B-B14F-4D97-AF65-F5344CB8AC3E}">
        <p14:creationId xmlns:p14="http://schemas.microsoft.com/office/powerpoint/2010/main" val="1818881923"/>
      </p:ext>
    </p:extLst>
  </p:cSld>
  <p:clrMap bg1="lt1" tx1="dk1" bg2="lt2" tx2="dk2" accent1="accent1" accent2="accent2" accent3="accent3" accent4="accent4" accent5="accent5" accent6="accent6" hlink="hlink" folHlink="folHlink"/>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
        <p:nvSpPr>
          <p:cNvPr id="3" name="TextBox 2"/>
          <p:cNvSpPr txBox="1"/>
          <p:nvPr userDrawn="1"/>
        </p:nvSpPr>
        <p:spPr>
          <a:xfrm>
            <a:off x="5150348" y="679673"/>
            <a:ext cx="3735658" cy="646331"/>
          </a:xfrm>
          <a:prstGeom prst="rect">
            <a:avLst/>
          </a:prstGeom>
          <a:noFill/>
        </p:spPr>
        <p:txBody>
          <a:bodyPr wrap="square" rtlCol="0">
            <a:spAutoFit/>
          </a:bodyPr>
          <a:lstStyle/>
          <a:p>
            <a:pPr algn="ctr"/>
            <a:r>
              <a:rPr lang="en-US" dirty="0" smtClean="0">
                <a:solidFill>
                  <a:srgbClr val="33006F"/>
                </a:solidFill>
              </a:rPr>
              <a:t>Campus Curricula Committee Report</a:t>
            </a:r>
          </a:p>
          <a:p>
            <a:pPr algn="ctr"/>
            <a:r>
              <a:rPr lang="en-US" dirty="0" smtClean="0">
                <a:solidFill>
                  <a:srgbClr val="33006F"/>
                </a:solidFill>
              </a:rPr>
              <a:t>19 October 2017</a:t>
            </a:r>
            <a:endParaRPr lang="en-US" dirty="0">
              <a:solidFill>
                <a:srgbClr val="33006F"/>
              </a:solidFill>
            </a:endParaRPr>
          </a:p>
        </p:txBody>
      </p:sp>
    </p:spTree>
    <p:extLst>
      <p:ext uri="{BB962C8B-B14F-4D97-AF65-F5344CB8AC3E}">
        <p14:creationId xmlns:p14="http://schemas.microsoft.com/office/powerpoint/2010/main" val="3359982133"/>
      </p:ext>
    </p:extLst>
  </p:cSld>
  <p:clrMap bg1="lt1" tx1="dk1" bg2="lt2" tx2="dk2" accent1="accent1" accent2="accent2" accent3="accent3" accent4="accent4" accent5="accent5" accent6="accent6" hlink="hlink" folHlink="folHlink"/>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
        <p:nvSpPr>
          <p:cNvPr id="3" name="TextBox 2"/>
          <p:cNvSpPr txBox="1"/>
          <p:nvPr userDrawn="1"/>
        </p:nvSpPr>
        <p:spPr>
          <a:xfrm>
            <a:off x="5150348" y="679673"/>
            <a:ext cx="3735658" cy="646331"/>
          </a:xfrm>
          <a:prstGeom prst="rect">
            <a:avLst/>
          </a:prstGeom>
          <a:noFill/>
        </p:spPr>
        <p:txBody>
          <a:bodyPr wrap="square" rtlCol="0">
            <a:spAutoFit/>
          </a:bodyPr>
          <a:lstStyle/>
          <a:p>
            <a:pPr algn="ctr"/>
            <a:r>
              <a:rPr lang="en-US" dirty="0" smtClean="0">
                <a:solidFill>
                  <a:srgbClr val="33006F"/>
                </a:solidFill>
              </a:rPr>
              <a:t>Campus Curricula Committee Report</a:t>
            </a:r>
          </a:p>
          <a:p>
            <a:pPr algn="ctr"/>
            <a:r>
              <a:rPr lang="en-US" dirty="0" smtClean="0">
                <a:solidFill>
                  <a:srgbClr val="33006F"/>
                </a:solidFill>
              </a:rPr>
              <a:t>19 October 2017</a:t>
            </a:r>
            <a:endParaRPr lang="en-US" dirty="0">
              <a:solidFill>
                <a:srgbClr val="33006F"/>
              </a:solidFill>
            </a:endParaRPr>
          </a:p>
        </p:txBody>
      </p:sp>
    </p:spTree>
    <p:extLst>
      <p:ext uri="{BB962C8B-B14F-4D97-AF65-F5344CB8AC3E}">
        <p14:creationId xmlns:p14="http://schemas.microsoft.com/office/powerpoint/2010/main" val="1441041660"/>
      </p:ext>
    </p:extLst>
  </p:cSld>
  <p:clrMap bg1="lt1" tx1="dk1" bg2="lt2" tx2="dk2" accent1="accent1" accent2="accent2" accent3="accent3" accent4="accent4" accent5="accent5" accent6="accent6" hlink="hlink" folHlink="folHlink"/>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
        <p:nvSpPr>
          <p:cNvPr id="3" name="TextBox 2"/>
          <p:cNvSpPr txBox="1"/>
          <p:nvPr userDrawn="1"/>
        </p:nvSpPr>
        <p:spPr>
          <a:xfrm>
            <a:off x="5150348" y="679673"/>
            <a:ext cx="3735658" cy="646331"/>
          </a:xfrm>
          <a:prstGeom prst="rect">
            <a:avLst/>
          </a:prstGeom>
          <a:noFill/>
        </p:spPr>
        <p:txBody>
          <a:bodyPr wrap="square" rtlCol="0">
            <a:spAutoFit/>
          </a:bodyPr>
          <a:lstStyle/>
          <a:p>
            <a:pPr algn="ctr"/>
            <a:r>
              <a:rPr lang="en-US" dirty="0" smtClean="0">
                <a:solidFill>
                  <a:srgbClr val="33006F"/>
                </a:solidFill>
              </a:rPr>
              <a:t>Campus Curricula Committee Report</a:t>
            </a:r>
          </a:p>
          <a:p>
            <a:pPr algn="ctr"/>
            <a:r>
              <a:rPr lang="en-US" dirty="0" smtClean="0">
                <a:solidFill>
                  <a:srgbClr val="33006F"/>
                </a:solidFill>
              </a:rPr>
              <a:t>19 October 2017</a:t>
            </a:r>
            <a:endParaRPr lang="en-US" dirty="0">
              <a:solidFill>
                <a:srgbClr val="33006F"/>
              </a:solidFill>
            </a:endParaRPr>
          </a:p>
        </p:txBody>
      </p:sp>
    </p:spTree>
    <p:extLst>
      <p:ext uri="{BB962C8B-B14F-4D97-AF65-F5344CB8AC3E}">
        <p14:creationId xmlns:p14="http://schemas.microsoft.com/office/powerpoint/2010/main" val="3752804534"/>
      </p:ext>
    </p:extLst>
  </p:cSld>
  <p:clrMap bg1="lt1" tx1="dk1" bg2="lt2" tx2="dk2" accent1="accent1" accent2="accent2" accent3="accent3" accent4="accent4" accent5="accent5" accent6="accent6" hlink="hlink" folHlink="folHlink"/>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
        <p:nvSpPr>
          <p:cNvPr id="3" name="TextBox 2"/>
          <p:cNvSpPr txBox="1"/>
          <p:nvPr userDrawn="1"/>
        </p:nvSpPr>
        <p:spPr>
          <a:xfrm>
            <a:off x="5150348" y="679673"/>
            <a:ext cx="3735658" cy="646331"/>
          </a:xfrm>
          <a:prstGeom prst="rect">
            <a:avLst/>
          </a:prstGeom>
          <a:noFill/>
        </p:spPr>
        <p:txBody>
          <a:bodyPr wrap="square" rtlCol="0">
            <a:spAutoFit/>
          </a:bodyPr>
          <a:lstStyle/>
          <a:p>
            <a:pPr algn="ctr"/>
            <a:r>
              <a:rPr lang="en-US" dirty="0" smtClean="0">
                <a:solidFill>
                  <a:srgbClr val="33006F"/>
                </a:solidFill>
              </a:rPr>
              <a:t>Campus Curricula Committee Report</a:t>
            </a:r>
          </a:p>
          <a:p>
            <a:pPr algn="ctr"/>
            <a:r>
              <a:rPr lang="en-US" dirty="0" smtClean="0">
                <a:solidFill>
                  <a:srgbClr val="33006F"/>
                </a:solidFill>
              </a:rPr>
              <a:t>19 October 2017</a:t>
            </a:r>
            <a:endParaRPr lang="en-US" dirty="0">
              <a:solidFill>
                <a:srgbClr val="33006F"/>
              </a:solidFill>
            </a:endParaRPr>
          </a:p>
        </p:txBody>
      </p:sp>
    </p:spTree>
    <p:extLst>
      <p:ext uri="{BB962C8B-B14F-4D97-AF65-F5344CB8AC3E}">
        <p14:creationId xmlns:p14="http://schemas.microsoft.com/office/powerpoint/2010/main" val="953581427"/>
      </p:ext>
    </p:extLst>
  </p:cSld>
  <p:clrMap bg1="lt1" tx1="dk1" bg2="lt2" tx2="dk2" accent1="accent1" accent2="accent2" accent3="accent3" accent4="accent4" accent5="accent5" accent6="accent6" hlink="hlink" folHlink="folHlink"/>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mailto:sedighs@mst.edu"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umsystem.edu/ums/rules/collected_rules/administration/ch20/20.140_academic_calendar"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umsystem.edu/ums/rules/collected_rules/administration/ch20/20.140_academic_calendar"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510790" y="3493814"/>
            <a:ext cx="7377065" cy="2673790"/>
          </a:xfrm>
        </p:spPr>
        <p:txBody>
          <a:bodyPr/>
          <a:lstStyle/>
          <a:p>
            <a:pPr algn="just"/>
            <a:r>
              <a:rPr lang="en-US" dirty="0" smtClean="0">
                <a:solidFill>
                  <a:schemeClr val="accent4">
                    <a:lumMod val="10000"/>
                  </a:schemeClr>
                </a:solidFill>
              </a:rPr>
              <a:t>Final report on investigating the addition of a break to the fall semester.</a:t>
            </a:r>
            <a:endParaRPr lang="en-US" dirty="0">
              <a:solidFill>
                <a:schemeClr val="accent4">
                  <a:lumMod val="10000"/>
                </a:schemeClr>
              </a:solidFill>
            </a:endParaRPr>
          </a:p>
        </p:txBody>
      </p:sp>
      <p:sp>
        <p:nvSpPr>
          <p:cNvPr id="6" name="Text Placeholder 5"/>
          <p:cNvSpPr>
            <a:spLocks noGrp="1"/>
          </p:cNvSpPr>
          <p:nvPr>
            <p:ph type="body" sz="quarter" idx="13"/>
          </p:nvPr>
        </p:nvSpPr>
        <p:spPr>
          <a:xfrm>
            <a:off x="510790" y="2666696"/>
            <a:ext cx="8184662" cy="600872"/>
          </a:xfrm>
        </p:spPr>
        <p:txBody>
          <a:bodyPr/>
          <a:lstStyle/>
          <a:p>
            <a:r>
              <a:rPr lang="en-US" dirty="0" smtClean="0">
                <a:effectLst>
                  <a:outerShdw blurRad="38100" dist="38100" dir="2700000" algn="tl">
                    <a:srgbClr val="000000">
                      <a:alpha val="43137"/>
                    </a:srgbClr>
                  </a:outerShdw>
                </a:effectLst>
              </a:rPr>
              <a:t>Public Occasions Committee</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31690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510790" y="2427820"/>
            <a:ext cx="8315710" cy="3896780"/>
          </a:xfrm>
        </p:spPr>
        <p:txBody>
          <a:bodyPr/>
          <a:lstStyle/>
          <a:p>
            <a:pPr lvl="0" fontAlgn="base"/>
            <a:r>
              <a:rPr lang="en-US" dirty="0" smtClean="0">
                <a:solidFill>
                  <a:schemeClr val="accent4">
                    <a:lumMod val="10000"/>
                  </a:schemeClr>
                </a:solidFill>
              </a:rPr>
              <a:t>Reminder about CRR 20.140</a:t>
            </a:r>
            <a:endParaRPr lang="en-US" dirty="0">
              <a:solidFill>
                <a:schemeClr val="accent4">
                  <a:lumMod val="10000"/>
                </a:schemeClr>
              </a:solidFill>
            </a:endParaRPr>
          </a:p>
          <a:p>
            <a:pPr lvl="0" fontAlgn="base"/>
            <a:r>
              <a:rPr lang="en-US" dirty="0" smtClean="0">
                <a:solidFill>
                  <a:schemeClr val="accent4">
                    <a:lumMod val="10000"/>
                  </a:schemeClr>
                </a:solidFill>
              </a:rPr>
              <a:t>Historical information: </a:t>
            </a:r>
          </a:p>
          <a:p>
            <a:pPr lvl="1" fontAlgn="base"/>
            <a:r>
              <a:rPr lang="en-US" dirty="0" smtClean="0">
                <a:solidFill>
                  <a:schemeClr val="accent4">
                    <a:lumMod val="10000"/>
                  </a:schemeClr>
                </a:solidFill>
              </a:rPr>
              <a:t>Up to AY 2005-2006, Thanksgiving break began </a:t>
            </a:r>
            <a:r>
              <a:rPr lang="en-US" dirty="0">
                <a:solidFill>
                  <a:schemeClr val="accent4">
                    <a:lumMod val="10000"/>
                  </a:schemeClr>
                </a:solidFill>
              </a:rPr>
              <a:t>on </a:t>
            </a:r>
            <a:r>
              <a:rPr lang="en-US" dirty="0" smtClean="0">
                <a:solidFill>
                  <a:schemeClr val="accent4">
                    <a:lumMod val="10000"/>
                  </a:schemeClr>
                </a:solidFill>
              </a:rPr>
              <a:t>Wednesday. </a:t>
            </a:r>
            <a:endParaRPr lang="en-US" dirty="0">
              <a:solidFill>
                <a:schemeClr val="accent4">
                  <a:lumMod val="10000"/>
                </a:schemeClr>
              </a:solidFill>
            </a:endParaRPr>
          </a:p>
          <a:p>
            <a:pPr lvl="1" fontAlgn="base"/>
            <a:r>
              <a:rPr lang="en-US" dirty="0" smtClean="0">
                <a:solidFill>
                  <a:schemeClr val="accent4">
                    <a:lumMod val="10000"/>
                  </a:schemeClr>
                </a:solidFill>
              </a:rPr>
              <a:t>The requirement for a full week of Thanksgiving break took effect in AY 2006-2007. As a result:</a:t>
            </a:r>
          </a:p>
          <a:p>
            <a:pPr lvl="2" fontAlgn="base"/>
            <a:r>
              <a:rPr lang="en-US" dirty="0" smtClean="0">
                <a:solidFill>
                  <a:schemeClr val="accent4">
                    <a:lumMod val="10000"/>
                  </a:schemeClr>
                </a:solidFill>
              </a:rPr>
              <a:t>Student </a:t>
            </a:r>
            <a:r>
              <a:rPr lang="en-US" dirty="0">
                <a:solidFill>
                  <a:schemeClr val="accent4">
                    <a:lumMod val="10000"/>
                  </a:schemeClr>
                </a:solidFill>
              </a:rPr>
              <a:t>Council Free Day (October 6, 2006) </a:t>
            </a:r>
            <a:r>
              <a:rPr lang="en-US" dirty="0" smtClean="0">
                <a:solidFill>
                  <a:schemeClr val="accent4">
                    <a:lumMod val="10000"/>
                  </a:schemeClr>
                </a:solidFill>
              </a:rPr>
              <a:t>was eliminated. </a:t>
            </a:r>
            <a:endParaRPr lang="en-US" dirty="0">
              <a:solidFill>
                <a:schemeClr val="accent4">
                  <a:lumMod val="10000"/>
                </a:schemeClr>
              </a:solidFill>
            </a:endParaRPr>
          </a:p>
          <a:p>
            <a:pPr lvl="2" fontAlgn="base"/>
            <a:r>
              <a:rPr lang="en-US" dirty="0" smtClean="0">
                <a:solidFill>
                  <a:schemeClr val="accent4">
                    <a:lumMod val="10000"/>
                  </a:schemeClr>
                </a:solidFill>
              </a:rPr>
              <a:t>Thanksgiving break was extended to one week.</a:t>
            </a:r>
            <a:endParaRPr lang="en-US" dirty="0">
              <a:solidFill>
                <a:schemeClr val="accent4">
                  <a:lumMod val="10000"/>
                </a:schemeClr>
              </a:solidFill>
            </a:endParaRPr>
          </a:p>
        </p:txBody>
      </p:sp>
      <p:sp>
        <p:nvSpPr>
          <p:cNvPr id="6" name="Text Placeholder 5"/>
          <p:cNvSpPr>
            <a:spLocks noGrp="1"/>
          </p:cNvSpPr>
          <p:nvPr>
            <p:ph type="body" sz="quarter" idx="13"/>
          </p:nvPr>
        </p:nvSpPr>
        <p:spPr>
          <a:xfrm>
            <a:off x="510790" y="1790003"/>
            <a:ext cx="8184662" cy="546798"/>
          </a:xfrm>
        </p:spPr>
        <p:txBody>
          <a:bodyPr/>
          <a:lstStyle/>
          <a:p>
            <a:r>
              <a:rPr lang="en-US" dirty="0" smtClean="0">
                <a:effectLst>
                  <a:outerShdw blurRad="38100" dist="38100" dir="2700000" algn="tl">
                    <a:srgbClr val="000000">
                      <a:alpha val="43137"/>
                    </a:srgbClr>
                  </a:outerShdw>
                </a:effectLst>
              </a:rPr>
              <a:t>Input from the Registrar</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0382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510790" y="2308552"/>
            <a:ext cx="8447680" cy="3896780"/>
          </a:xfrm>
        </p:spPr>
        <p:txBody>
          <a:bodyPr/>
          <a:lstStyle/>
          <a:p>
            <a:pPr lvl="0" fontAlgn="base"/>
            <a:r>
              <a:rPr lang="en-US" dirty="0">
                <a:solidFill>
                  <a:srgbClr val="00B050"/>
                </a:solidFill>
              </a:rPr>
              <a:t>A</a:t>
            </a:r>
            <a:r>
              <a:rPr lang="en-US" dirty="0" smtClean="0">
                <a:solidFill>
                  <a:srgbClr val="00B050"/>
                </a:solidFill>
              </a:rPr>
              <a:t>dding </a:t>
            </a:r>
            <a:r>
              <a:rPr lang="en-US" dirty="0">
                <a:solidFill>
                  <a:srgbClr val="00B050"/>
                </a:solidFill>
              </a:rPr>
              <a:t>a break with a day in each meeting pattern group would be acceptable for the fall semester. </a:t>
            </a:r>
            <a:r>
              <a:rPr lang="en-US" dirty="0" smtClean="0">
                <a:solidFill>
                  <a:schemeClr val="accent4">
                    <a:lumMod val="10000"/>
                  </a:schemeClr>
                </a:solidFill>
              </a:rPr>
              <a:t>It </a:t>
            </a:r>
            <a:r>
              <a:rPr lang="en-US" dirty="0">
                <a:solidFill>
                  <a:schemeClr val="accent4">
                    <a:lumMod val="10000"/>
                  </a:schemeClr>
                </a:solidFill>
              </a:rPr>
              <a:t>would align with our spring </a:t>
            </a:r>
            <a:r>
              <a:rPr lang="en-US" dirty="0" smtClean="0">
                <a:solidFill>
                  <a:schemeClr val="accent4">
                    <a:lumMod val="10000"/>
                  </a:schemeClr>
                </a:solidFill>
              </a:rPr>
              <a:t>semester with respect to the number </a:t>
            </a:r>
            <a:r>
              <a:rPr lang="en-US" dirty="0">
                <a:solidFill>
                  <a:schemeClr val="accent4">
                    <a:lumMod val="10000"/>
                  </a:schemeClr>
                </a:solidFill>
              </a:rPr>
              <a:t>of days in session. </a:t>
            </a:r>
            <a:endParaRPr lang="en-US" dirty="0" smtClean="0">
              <a:solidFill>
                <a:schemeClr val="accent4">
                  <a:lumMod val="10000"/>
                </a:schemeClr>
              </a:solidFill>
            </a:endParaRPr>
          </a:p>
          <a:p>
            <a:pPr lvl="0" fontAlgn="base"/>
            <a:r>
              <a:rPr lang="en-US" dirty="0" smtClean="0">
                <a:solidFill>
                  <a:schemeClr val="accent4">
                    <a:lumMod val="10000"/>
                  </a:schemeClr>
                </a:solidFill>
              </a:rPr>
              <a:t>It is suggested that we </a:t>
            </a:r>
            <a:r>
              <a:rPr lang="en-US" dirty="0" smtClean="0">
                <a:solidFill>
                  <a:srgbClr val="FF0000"/>
                </a:solidFill>
              </a:rPr>
              <a:t>do not include a Monday </a:t>
            </a:r>
            <a:r>
              <a:rPr lang="en-US" dirty="0" smtClean="0">
                <a:solidFill>
                  <a:schemeClr val="accent4">
                    <a:lumMod val="10000"/>
                  </a:schemeClr>
                </a:solidFill>
              </a:rPr>
              <a:t>in the break, because we already lose one to Labor Day.  </a:t>
            </a:r>
          </a:p>
          <a:p>
            <a:pPr lvl="0" fontAlgn="base"/>
            <a:r>
              <a:rPr lang="en-US" dirty="0" smtClean="0">
                <a:solidFill>
                  <a:schemeClr val="accent4">
                    <a:lumMod val="10000"/>
                  </a:schemeClr>
                </a:solidFill>
              </a:rPr>
              <a:t>Having </a:t>
            </a:r>
            <a:r>
              <a:rPr lang="en-US" dirty="0">
                <a:solidFill>
                  <a:schemeClr val="accent4">
                    <a:lumMod val="10000"/>
                  </a:schemeClr>
                </a:solidFill>
              </a:rPr>
              <a:t>it on a </a:t>
            </a:r>
            <a:r>
              <a:rPr lang="en-US" dirty="0" smtClean="0">
                <a:solidFill>
                  <a:schemeClr val="accent4">
                    <a:lumMod val="10000"/>
                  </a:schemeClr>
                </a:solidFill>
              </a:rPr>
              <a:t>Tuesday and Wednesday </a:t>
            </a:r>
            <a:r>
              <a:rPr lang="en-US" dirty="0">
                <a:solidFill>
                  <a:schemeClr val="accent4">
                    <a:lumMod val="10000"/>
                  </a:schemeClr>
                </a:solidFill>
              </a:rPr>
              <a:t>for career fair </a:t>
            </a:r>
            <a:r>
              <a:rPr lang="en-US" dirty="0" smtClean="0">
                <a:solidFill>
                  <a:schemeClr val="accent4">
                    <a:lumMod val="10000"/>
                  </a:schemeClr>
                </a:solidFill>
              </a:rPr>
              <a:t>should be discussed by the </a:t>
            </a:r>
            <a:r>
              <a:rPr lang="en-US" dirty="0">
                <a:solidFill>
                  <a:schemeClr val="accent4">
                    <a:lumMod val="10000"/>
                  </a:schemeClr>
                </a:solidFill>
              </a:rPr>
              <a:t>faculty teaching </a:t>
            </a:r>
            <a:r>
              <a:rPr lang="en-US" dirty="0" smtClean="0">
                <a:solidFill>
                  <a:schemeClr val="accent4">
                    <a:lumMod val="10000"/>
                  </a:schemeClr>
                </a:solidFill>
              </a:rPr>
              <a:t>labs.</a:t>
            </a:r>
          </a:p>
          <a:p>
            <a:pPr lvl="0" fontAlgn="base"/>
            <a:r>
              <a:rPr lang="en-US" dirty="0" smtClean="0">
                <a:solidFill>
                  <a:schemeClr val="accent4">
                    <a:lumMod val="10000"/>
                  </a:schemeClr>
                </a:solidFill>
              </a:rPr>
              <a:t>Reminder </a:t>
            </a:r>
            <a:r>
              <a:rPr lang="en-US" dirty="0">
                <a:solidFill>
                  <a:schemeClr val="accent4">
                    <a:lumMod val="10000"/>
                  </a:schemeClr>
                </a:solidFill>
              </a:rPr>
              <a:t>that </a:t>
            </a:r>
            <a:r>
              <a:rPr lang="en-US" dirty="0">
                <a:solidFill>
                  <a:srgbClr val="00B0F0"/>
                </a:solidFill>
              </a:rPr>
              <a:t>October </a:t>
            </a:r>
            <a:r>
              <a:rPr lang="en-US" dirty="0" smtClean="0">
                <a:solidFill>
                  <a:srgbClr val="00B0F0"/>
                </a:solidFill>
              </a:rPr>
              <a:t>includes </a:t>
            </a:r>
            <a:r>
              <a:rPr lang="en-US" dirty="0">
                <a:solidFill>
                  <a:srgbClr val="00B0F0"/>
                </a:solidFill>
              </a:rPr>
              <a:t>mid-terms and advising </a:t>
            </a:r>
            <a:r>
              <a:rPr lang="en-US" dirty="0" smtClean="0">
                <a:solidFill>
                  <a:srgbClr val="00B0F0"/>
                </a:solidFill>
              </a:rPr>
              <a:t>and canceling two days of class could require adjustments to </a:t>
            </a:r>
            <a:r>
              <a:rPr lang="en-US" dirty="0">
                <a:solidFill>
                  <a:srgbClr val="00B0F0"/>
                </a:solidFill>
              </a:rPr>
              <a:t>testing and </a:t>
            </a:r>
            <a:r>
              <a:rPr lang="en-US" dirty="0" smtClean="0">
                <a:solidFill>
                  <a:srgbClr val="00B0F0"/>
                </a:solidFill>
              </a:rPr>
              <a:t>advising schedules. </a:t>
            </a:r>
          </a:p>
        </p:txBody>
      </p:sp>
      <p:sp>
        <p:nvSpPr>
          <p:cNvPr id="6" name="Text Placeholder 5"/>
          <p:cNvSpPr>
            <a:spLocks noGrp="1"/>
          </p:cNvSpPr>
          <p:nvPr>
            <p:ph type="body" sz="quarter" idx="13"/>
          </p:nvPr>
        </p:nvSpPr>
        <p:spPr>
          <a:xfrm>
            <a:off x="510790" y="1670735"/>
            <a:ext cx="8184662" cy="546798"/>
          </a:xfrm>
        </p:spPr>
        <p:txBody>
          <a:bodyPr/>
          <a:lstStyle/>
          <a:p>
            <a:r>
              <a:rPr lang="en-US" dirty="0" smtClean="0">
                <a:effectLst>
                  <a:outerShdw blurRad="38100" dist="38100" dir="2700000" algn="tl">
                    <a:srgbClr val="000000">
                      <a:alpha val="43137"/>
                    </a:srgbClr>
                  </a:outerShdw>
                </a:effectLst>
              </a:rPr>
              <a:t>Input from the Registrar</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43421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510790" y="2217533"/>
            <a:ext cx="8447680" cy="3896780"/>
          </a:xfrm>
        </p:spPr>
        <p:txBody>
          <a:bodyPr/>
          <a:lstStyle/>
          <a:p>
            <a:r>
              <a:rPr lang="en-US" dirty="0" smtClean="0">
                <a:solidFill>
                  <a:schemeClr val="accent4">
                    <a:lumMod val="10000"/>
                  </a:schemeClr>
                </a:solidFill>
              </a:rPr>
              <a:t>The committee has </a:t>
            </a:r>
            <a:r>
              <a:rPr lang="en-US" dirty="0">
                <a:solidFill>
                  <a:schemeClr val="accent4">
                    <a:lumMod val="10000"/>
                  </a:schemeClr>
                </a:solidFill>
              </a:rPr>
              <a:t>discussed the viability of offering a fall break. </a:t>
            </a:r>
            <a:r>
              <a:rPr lang="en-US" dirty="0" smtClean="0">
                <a:solidFill>
                  <a:srgbClr val="00B0F0"/>
                </a:solidFill>
              </a:rPr>
              <a:t>A clear </a:t>
            </a:r>
            <a:r>
              <a:rPr lang="en-US" dirty="0">
                <a:solidFill>
                  <a:srgbClr val="00B0F0"/>
                </a:solidFill>
              </a:rPr>
              <a:t>consensus </a:t>
            </a:r>
            <a:r>
              <a:rPr lang="en-US" dirty="0" smtClean="0">
                <a:solidFill>
                  <a:srgbClr val="00B0F0"/>
                </a:solidFill>
              </a:rPr>
              <a:t>was not seen as emerging </a:t>
            </a:r>
            <a:r>
              <a:rPr lang="en-US" dirty="0">
                <a:solidFill>
                  <a:srgbClr val="00B0F0"/>
                </a:solidFill>
              </a:rPr>
              <a:t>from the committee</a:t>
            </a:r>
            <a:r>
              <a:rPr lang="en-US" dirty="0" smtClean="0">
                <a:solidFill>
                  <a:srgbClr val="00B0F0"/>
                </a:solidFill>
              </a:rPr>
              <a:t>.</a:t>
            </a:r>
          </a:p>
          <a:p>
            <a:endParaRPr lang="en-US" dirty="0">
              <a:solidFill>
                <a:schemeClr val="accent4">
                  <a:lumMod val="10000"/>
                </a:schemeClr>
              </a:solidFill>
            </a:endParaRPr>
          </a:p>
          <a:p>
            <a:r>
              <a:rPr lang="en-US" dirty="0">
                <a:solidFill>
                  <a:schemeClr val="accent4">
                    <a:lumMod val="10000"/>
                  </a:schemeClr>
                </a:solidFill>
              </a:rPr>
              <a:t>To </a:t>
            </a:r>
            <a:r>
              <a:rPr lang="en-US" dirty="0" smtClean="0">
                <a:solidFill>
                  <a:schemeClr val="accent4">
                    <a:lumMod val="10000"/>
                  </a:schemeClr>
                </a:solidFill>
              </a:rPr>
              <a:t>capture their thoughts</a:t>
            </a:r>
            <a:r>
              <a:rPr lang="en-US" dirty="0">
                <a:solidFill>
                  <a:schemeClr val="accent4">
                    <a:lumMod val="10000"/>
                  </a:schemeClr>
                </a:solidFill>
              </a:rPr>
              <a:t>, </a:t>
            </a:r>
            <a:r>
              <a:rPr lang="en-US" dirty="0" smtClean="0">
                <a:solidFill>
                  <a:schemeClr val="accent4">
                    <a:lumMod val="10000"/>
                  </a:schemeClr>
                </a:solidFill>
              </a:rPr>
              <a:t>seven </a:t>
            </a:r>
            <a:r>
              <a:rPr lang="en-US" dirty="0">
                <a:solidFill>
                  <a:schemeClr val="accent4">
                    <a:lumMod val="10000"/>
                  </a:schemeClr>
                </a:solidFill>
              </a:rPr>
              <a:t>of the eight committee members</a:t>
            </a:r>
            <a:r>
              <a:rPr lang="en-US" dirty="0" smtClean="0">
                <a:solidFill>
                  <a:schemeClr val="accent4">
                    <a:lumMod val="10000"/>
                  </a:schemeClr>
                </a:solidFill>
              </a:rPr>
              <a:t> </a:t>
            </a:r>
            <a:r>
              <a:rPr lang="en-US" dirty="0">
                <a:solidFill>
                  <a:schemeClr val="accent4">
                    <a:lumMod val="10000"/>
                  </a:schemeClr>
                </a:solidFill>
              </a:rPr>
              <a:t>voted on the five </a:t>
            </a:r>
            <a:r>
              <a:rPr lang="en-US" dirty="0" smtClean="0">
                <a:solidFill>
                  <a:schemeClr val="accent4">
                    <a:lumMod val="10000"/>
                  </a:schemeClr>
                </a:solidFill>
              </a:rPr>
              <a:t>following statements. A member </a:t>
            </a:r>
            <a:r>
              <a:rPr lang="en-US" dirty="0">
                <a:solidFill>
                  <a:schemeClr val="accent4">
                    <a:lumMod val="10000"/>
                  </a:schemeClr>
                </a:solidFill>
              </a:rPr>
              <a:t>could vote in favor of all five, </a:t>
            </a:r>
            <a:r>
              <a:rPr lang="en-US" dirty="0" smtClean="0">
                <a:solidFill>
                  <a:schemeClr val="accent4">
                    <a:lumMod val="10000"/>
                  </a:schemeClr>
                </a:solidFill>
              </a:rPr>
              <a:t>opposed </a:t>
            </a:r>
            <a:r>
              <a:rPr lang="en-US" dirty="0">
                <a:solidFill>
                  <a:schemeClr val="accent4">
                    <a:lumMod val="10000"/>
                  </a:schemeClr>
                </a:solidFill>
              </a:rPr>
              <a:t>to all five, or any combination. </a:t>
            </a:r>
            <a:r>
              <a:rPr lang="en-US" dirty="0" smtClean="0">
                <a:solidFill>
                  <a:schemeClr val="accent4">
                    <a:lumMod val="10000"/>
                  </a:schemeClr>
                </a:solidFill>
              </a:rPr>
              <a:t>participated.</a:t>
            </a:r>
          </a:p>
          <a:p>
            <a:pPr marL="0" indent="0">
              <a:buNone/>
            </a:pPr>
            <a:endParaRPr lang="en-US" dirty="0">
              <a:solidFill>
                <a:schemeClr val="accent4">
                  <a:lumMod val="10000"/>
                </a:schemeClr>
              </a:solidFill>
            </a:endParaRPr>
          </a:p>
        </p:txBody>
      </p:sp>
      <p:sp>
        <p:nvSpPr>
          <p:cNvPr id="6" name="Text Placeholder 5"/>
          <p:cNvSpPr>
            <a:spLocks noGrp="1"/>
          </p:cNvSpPr>
          <p:nvPr>
            <p:ph type="body" sz="quarter" idx="13"/>
          </p:nvPr>
        </p:nvSpPr>
        <p:spPr>
          <a:xfrm>
            <a:off x="689113" y="1670735"/>
            <a:ext cx="8812696" cy="546798"/>
          </a:xfrm>
        </p:spPr>
        <p:txBody>
          <a:bodyPr>
            <a:normAutofit fontScale="85000" lnSpcReduction="10000"/>
          </a:bodyPr>
          <a:lstStyle/>
          <a:p>
            <a:r>
              <a:rPr lang="en-US" dirty="0" smtClean="0">
                <a:effectLst>
                  <a:outerShdw blurRad="38100" dist="38100" dir="2700000" algn="tl">
                    <a:srgbClr val="000000">
                      <a:alpha val="43137"/>
                    </a:srgbClr>
                  </a:outerShdw>
                </a:effectLst>
              </a:rPr>
              <a:t>Input from Academic Freedom and Standards (AF&amp;S)</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9686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510790" y="2308552"/>
            <a:ext cx="8447680" cy="3896780"/>
          </a:xfrm>
        </p:spPr>
        <p:txBody>
          <a:bodyPr/>
          <a:lstStyle/>
          <a:p>
            <a:pPr marL="457200" indent="-457200">
              <a:spcAft>
                <a:spcPts val="500"/>
              </a:spcAft>
              <a:buFont typeface="+mj-lt"/>
              <a:buAutoNum type="alphaUcPeriod"/>
            </a:pPr>
            <a:r>
              <a:rPr lang="en-US" dirty="0" smtClean="0">
                <a:solidFill>
                  <a:schemeClr val="accent4">
                    <a:lumMod val="10000"/>
                  </a:schemeClr>
                </a:solidFill>
              </a:rPr>
              <a:t>AF&amp;S </a:t>
            </a:r>
            <a:r>
              <a:rPr lang="en-US" dirty="0">
                <a:solidFill>
                  <a:schemeClr val="accent4">
                    <a:lumMod val="10000"/>
                  </a:schemeClr>
                </a:solidFill>
              </a:rPr>
              <a:t>encourages a reduction in the number of academic instruction days in the fall semester, by one or two </a:t>
            </a:r>
            <a:r>
              <a:rPr lang="en-US" dirty="0" smtClean="0">
                <a:solidFill>
                  <a:schemeClr val="accent4">
                    <a:lumMod val="10000"/>
                  </a:schemeClr>
                </a:solidFill>
              </a:rPr>
              <a:t>days. Favor</a:t>
            </a:r>
            <a:r>
              <a:rPr lang="en-US" dirty="0">
                <a:solidFill>
                  <a:schemeClr val="accent4">
                    <a:lumMod val="10000"/>
                  </a:schemeClr>
                </a:solidFill>
              </a:rPr>
              <a:t>: </a:t>
            </a:r>
            <a:r>
              <a:rPr lang="en-US" dirty="0" smtClean="0">
                <a:solidFill>
                  <a:schemeClr val="accent4">
                    <a:lumMod val="10000"/>
                  </a:schemeClr>
                </a:solidFill>
              </a:rPr>
              <a:t>3, </a:t>
            </a:r>
            <a:r>
              <a:rPr lang="en-US" dirty="0">
                <a:solidFill>
                  <a:schemeClr val="accent4">
                    <a:lumMod val="10000"/>
                  </a:schemeClr>
                </a:solidFill>
              </a:rPr>
              <a:t>Oppose: </a:t>
            </a:r>
            <a:r>
              <a:rPr lang="en-US" dirty="0" smtClean="0">
                <a:solidFill>
                  <a:schemeClr val="accent4">
                    <a:lumMod val="10000"/>
                  </a:schemeClr>
                </a:solidFill>
              </a:rPr>
              <a:t>4</a:t>
            </a:r>
          </a:p>
          <a:p>
            <a:pPr marL="457200" indent="-457200">
              <a:spcAft>
                <a:spcPts val="500"/>
              </a:spcAft>
              <a:buFont typeface="+mj-lt"/>
              <a:buAutoNum type="alphaUcPeriod"/>
            </a:pPr>
            <a:r>
              <a:rPr lang="en-US" dirty="0" smtClean="0">
                <a:solidFill>
                  <a:schemeClr val="accent4">
                    <a:lumMod val="10000"/>
                  </a:schemeClr>
                </a:solidFill>
              </a:rPr>
              <a:t>AF&amp;S </a:t>
            </a:r>
            <a:r>
              <a:rPr lang="en-US" dirty="0">
                <a:solidFill>
                  <a:schemeClr val="accent4">
                    <a:lumMod val="10000"/>
                  </a:schemeClr>
                </a:solidFill>
              </a:rPr>
              <a:t>opposes the creation of an additional Monday holiday in fall semester, as this creates a significant challenge for departments who use Mondays for classes that meet once a </a:t>
            </a:r>
            <a:r>
              <a:rPr lang="en-US" dirty="0" smtClean="0">
                <a:solidFill>
                  <a:schemeClr val="accent4">
                    <a:lumMod val="10000"/>
                  </a:schemeClr>
                </a:solidFill>
              </a:rPr>
              <a:t>week. Favor</a:t>
            </a:r>
            <a:r>
              <a:rPr lang="en-US" dirty="0">
                <a:solidFill>
                  <a:schemeClr val="accent4">
                    <a:lumMod val="10000"/>
                  </a:schemeClr>
                </a:solidFill>
              </a:rPr>
              <a:t>: </a:t>
            </a:r>
            <a:r>
              <a:rPr lang="en-US" dirty="0" smtClean="0">
                <a:solidFill>
                  <a:schemeClr val="accent4">
                    <a:lumMod val="10000"/>
                  </a:schemeClr>
                </a:solidFill>
              </a:rPr>
              <a:t>5, </a:t>
            </a:r>
            <a:r>
              <a:rPr lang="en-US" dirty="0">
                <a:solidFill>
                  <a:schemeClr val="accent4">
                    <a:lumMod val="10000"/>
                  </a:schemeClr>
                </a:solidFill>
              </a:rPr>
              <a:t>Oppose: </a:t>
            </a:r>
            <a:r>
              <a:rPr lang="en-US" dirty="0" smtClean="0">
                <a:solidFill>
                  <a:schemeClr val="accent4">
                    <a:lumMod val="10000"/>
                  </a:schemeClr>
                </a:solidFill>
              </a:rPr>
              <a:t>2</a:t>
            </a:r>
          </a:p>
          <a:p>
            <a:pPr marL="457200" indent="-457200">
              <a:spcAft>
                <a:spcPts val="500"/>
              </a:spcAft>
              <a:buFont typeface="+mj-lt"/>
              <a:buAutoNum type="alphaUcPeriod"/>
            </a:pPr>
            <a:r>
              <a:rPr lang="en-US" dirty="0" smtClean="0">
                <a:solidFill>
                  <a:schemeClr val="accent4">
                    <a:lumMod val="10000"/>
                  </a:schemeClr>
                </a:solidFill>
              </a:rPr>
              <a:t>AF&amp;S endorses a two-day fall break on a Thursday and Friday near the mid point between the Labor Day and Thanksgiving holiday breaks. Favor</a:t>
            </a:r>
            <a:r>
              <a:rPr lang="en-US" dirty="0">
                <a:solidFill>
                  <a:schemeClr val="accent4">
                    <a:lumMod val="10000"/>
                  </a:schemeClr>
                </a:solidFill>
              </a:rPr>
              <a:t>: </a:t>
            </a:r>
            <a:r>
              <a:rPr lang="en-US" dirty="0" smtClean="0">
                <a:solidFill>
                  <a:schemeClr val="accent4">
                    <a:lumMod val="10000"/>
                  </a:schemeClr>
                </a:solidFill>
              </a:rPr>
              <a:t>4, </a:t>
            </a:r>
            <a:r>
              <a:rPr lang="en-US" dirty="0">
                <a:solidFill>
                  <a:schemeClr val="accent4">
                    <a:lumMod val="10000"/>
                  </a:schemeClr>
                </a:solidFill>
              </a:rPr>
              <a:t>Oppose: </a:t>
            </a:r>
            <a:r>
              <a:rPr lang="en-US" dirty="0" smtClean="0">
                <a:solidFill>
                  <a:schemeClr val="accent4">
                    <a:lumMod val="10000"/>
                  </a:schemeClr>
                </a:solidFill>
              </a:rPr>
              <a:t>3</a:t>
            </a:r>
            <a:endParaRPr lang="en-US" dirty="0">
              <a:solidFill>
                <a:schemeClr val="accent4">
                  <a:lumMod val="10000"/>
                </a:schemeClr>
              </a:solidFill>
            </a:endParaRPr>
          </a:p>
        </p:txBody>
      </p:sp>
      <p:sp>
        <p:nvSpPr>
          <p:cNvPr id="6" name="Text Placeholder 5"/>
          <p:cNvSpPr>
            <a:spLocks noGrp="1"/>
          </p:cNvSpPr>
          <p:nvPr>
            <p:ph type="body" sz="quarter" idx="13"/>
          </p:nvPr>
        </p:nvSpPr>
        <p:spPr>
          <a:xfrm>
            <a:off x="510790" y="1670735"/>
            <a:ext cx="8184662" cy="546798"/>
          </a:xfrm>
        </p:spPr>
        <p:txBody>
          <a:bodyPr/>
          <a:lstStyle/>
          <a:p>
            <a:r>
              <a:rPr lang="en-US" dirty="0" smtClean="0">
                <a:effectLst>
                  <a:outerShdw blurRad="38100" dist="38100" dir="2700000" algn="tl">
                    <a:srgbClr val="000000">
                      <a:alpha val="43137"/>
                    </a:srgbClr>
                  </a:outerShdw>
                </a:effectLst>
              </a:rPr>
              <a:t>Statements Voted upon by AF&amp;S</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06097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510790" y="2308552"/>
            <a:ext cx="8447680" cy="3896780"/>
          </a:xfrm>
        </p:spPr>
        <p:txBody>
          <a:bodyPr/>
          <a:lstStyle/>
          <a:p>
            <a:pPr marL="457200" indent="-457200">
              <a:spcAft>
                <a:spcPts val="500"/>
              </a:spcAft>
              <a:buFont typeface="+mj-lt"/>
              <a:buAutoNum type="alphaUcPeriod" startAt="4"/>
            </a:pPr>
            <a:r>
              <a:rPr lang="en-US" dirty="0" smtClean="0">
                <a:solidFill>
                  <a:schemeClr val="accent4">
                    <a:lumMod val="10000"/>
                  </a:schemeClr>
                </a:solidFill>
              </a:rPr>
              <a:t>AF&amp;S </a:t>
            </a:r>
            <a:r>
              <a:rPr lang="en-US" dirty="0">
                <a:solidFill>
                  <a:schemeClr val="accent4">
                    <a:lumMod val="10000"/>
                  </a:schemeClr>
                </a:solidFill>
              </a:rPr>
              <a:t>endorses a two-day fall break on the Tuesday of the Career Fair, and the following </a:t>
            </a:r>
            <a:r>
              <a:rPr lang="en-US" dirty="0" smtClean="0">
                <a:solidFill>
                  <a:schemeClr val="accent4">
                    <a:lumMod val="10000"/>
                  </a:schemeClr>
                </a:solidFill>
              </a:rPr>
              <a:t>Wednesday.     Favor</a:t>
            </a:r>
            <a:r>
              <a:rPr lang="en-US" dirty="0">
                <a:solidFill>
                  <a:schemeClr val="accent4">
                    <a:lumMod val="10000"/>
                  </a:schemeClr>
                </a:solidFill>
              </a:rPr>
              <a:t>: </a:t>
            </a:r>
            <a:r>
              <a:rPr lang="en-US" dirty="0" smtClean="0">
                <a:solidFill>
                  <a:schemeClr val="accent4">
                    <a:lumMod val="10000"/>
                  </a:schemeClr>
                </a:solidFill>
              </a:rPr>
              <a:t>3, </a:t>
            </a:r>
            <a:r>
              <a:rPr lang="en-US" dirty="0">
                <a:solidFill>
                  <a:schemeClr val="accent4">
                    <a:lumMod val="10000"/>
                  </a:schemeClr>
                </a:solidFill>
              </a:rPr>
              <a:t>Oppose: </a:t>
            </a:r>
            <a:r>
              <a:rPr lang="en-US" dirty="0" smtClean="0">
                <a:solidFill>
                  <a:schemeClr val="accent4">
                    <a:lumMod val="10000"/>
                  </a:schemeClr>
                </a:solidFill>
              </a:rPr>
              <a:t>4</a:t>
            </a:r>
          </a:p>
          <a:p>
            <a:pPr marL="457200" indent="-457200">
              <a:spcAft>
                <a:spcPts val="500"/>
              </a:spcAft>
              <a:buFont typeface="+mj-lt"/>
              <a:buAutoNum type="alphaUcPeriod" startAt="4"/>
            </a:pPr>
            <a:r>
              <a:rPr lang="en-US" dirty="0" smtClean="0">
                <a:solidFill>
                  <a:schemeClr val="accent4">
                    <a:lumMod val="10000"/>
                  </a:schemeClr>
                </a:solidFill>
              </a:rPr>
              <a:t>AF&amp;S </a:t>
            </a:r>
            <a:r>
              <a:rPr lang="en-US" dirty="0">
                <a:solidFill>
                  <a:schemeClr val="accent4">
                    <a:lumMod val="10000"/>
                  </a:schemeClr>
                </a:solidFill>
              </a:rPr>
              <a:t>endorses a one-day fall break on the Tuesday of the Career </a:t>
            </a:r>
            <a:r>
              <a:rPr lang="en-US" dirty="0" smtClean="0">
                <a:solidFill>
                  <a:schemeClr val="accent4">
                    <a:lumMod val="10000"/>
                  </a:schemeClr>
                </a:solidFill>
              </a:rPr>
              <a:t>Fair. Favor</a:t>
            </a:r>
            <a:r>
              <a:rPr lang="en-US" dirty="0">
                <a:solidFill>
                  <a:schemeClr val="accent4">
                    <a:lumMod val="10000"/>
                  </a:schemeClr>
                </a:solidFill>
              </a:rPr>
              <a:t>: 4 Oppose: 3</a:t>
            </a:r>
          </a:p>
          <a:p>
            <a:pPr lvl="0" fontAlgn="base"/>
            <a:endParaRPr lang="en-US" dirty="0" smtClean="0">
              <a:solidFill>
                <a:schemeClr val="accent4">
                  <a:lumMod val="10000"/>
                </a:schemeClr>
              </a:solidFill>
            </a:endParaRPr>
          </a:p>
          <a:p>
            <a:pPr fontAlgn="base"/>
            <a:r>
              <a:rPr lang="en-US" dirty="0" smtClean="0">
                <a:solidFill>
                  <a:srgbClr val="00B0F0"/>
                </a:solidFill>
              </a:rPr>
              <a:t>NB: Some </a:t>
            </a:r>
            <a:r>
              <a:rPr lang="en-US" dirty="0">
                <a:solidFill>
                  <a:srgbClr val="00B0F0"/>
                </a:solidFill>
              </a:rPr>
              <a:t>members </a:t>
            </a:r>
            <a:r>
              <a:rPr lang="en-US" dirty="0" smtClean="0">
                <a:solidFill>
                  <a:srgbClr val="00B0F0"/>
                </a:solidFill>
              </a:rPr>
              <a:t>oppose </a:t>
            </a:r>
            <a:r>
              <a:rPr lang="en-US" dirty="0">
                <a:solidFill>
                  <a:srgbClr val="00B0F0"/>
                </a:solidFill>
              </a:rPr>
              <a:t>removing any days of instruction from fall semester, and are using their votes on B through E to indicate which of the undesirable options they find least objectionable.</a:t>
            </a:r>
          </a:p>
          <a:p>
            <a:pPr lvl="0" fontAlgn="base"/>
            <a:endParaRPr lang="en-US" dirty="0" smtClean="0">
              <a:solidFill>
                <a:schemeClr val="accent4">
                  <a:lumMod val="10000"/>
                </a:schemeClr>
              </a:solidFill>
            </a:endParaRPr>
          </a:p>
        </p:txBody>
      </p:sp>
      <p:sp>
        <p:nvSpPr>
          <p:cNvPr id="6" name="Text Placeholder 5"/>
          <p:cNvSpPr>
            <a:spLocks noGrp="1"/>
          </p:cNvSpPr>
          <p:nvPr>
            <p:ph type="body" sz="quarter" idx="13"/>
          </p:nvPr>
        </p:nvSpPr>
        <p:spPr>
          <a:xfrm>
            <a:off x="510790" y="1670735"/>
            <a:ext cx="8184662" cy="546798"/>
          </a:xfrm>
        </p:spPr>
        <p:txBody>
          <a:bodyPr/>
          <a:lstStyle/>
          <a:p>
            <a:r>
              <a:rPr lang="en-US" dirty="0" smtClean="0">
                <a:effectLst>
                  <a:outerShdw blurRad="38100" dist="38100" dir="2700000" algn="tl">
                    <a:srgbClr val="000000">
                      <a:alpha val="43137"/>
                    </a:srgbClr>
                  </a:outerShdw>
                </a:effectLst>
              </a:rPr>
              <a:t>Statements Voted upon by AF&amp;S</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70677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510790" y="1670735"/>
            <a:ext cx="8184662" cy="546798"/>
          </a:xfrm>
        </p:spPr>
        <p:txBody>
          <a:bodyPr/>
          <a:lstStyle/>
          <a:p>
            <a:r>
              <a:rPr lang="en-US" dirty="0" smtClean="0">
                <a:effectLst>
                  <a:outerShdw blurRad="38100" dist="38100" dir="2700000" algn="tl">
                    <a:srgbClr val="000000">
                      <a:alpha val="43137"/>
                    </a:srgbClr>
                  </a:outerShdw>
                </a:effectLst>
              </a:rPr>
              <a:t>Summary of Input from AF&amp;S</a:t>
            </a:r>
            <a:endParaRPr lang="en-US" dirty="0">
              <a:effectLst>
                <a:outerShdw blurRad="38100" dist="38100" dir="2700000" algn="tl">
                  <a:srgbClr val="000000">
                    <a:alpha val="43137"/>
                  </a:srgbClr>
                </a:outerShdw>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3589665742"/>
              </p:ext>
            </p:extLst>
          </p:nvPr>
        </p:nvGraphicFramePr>
        <p:xfrm>
          <a:off x="510790" y="2498689"/>
          <a:ext cx="8184662" cy="2987040"/>
        </p:xfrm>
        <a:graphic>
          <a:graphicData uri="http://schemas.openxmlformats.org/drawingml/2006/table">
            <a:tbl>
              <a:tblPr>
                <a:tableStyleId>{5C22544A-7EE6-4342-B048-85BDC9FD1C3A}</a:tableStyleId>
              </a:tblPr>
              <a:tblGrid>
                <a:gridCol w="1116304">
                  <a:extLst>
                    <a:ext uri="{9D8B030D-6E8A-4147-A177-3AD203B41FA5}">
                      <a16:colId xmlns:a16="http://schemas.microsoft.com/office/drawing/2014/main" val="2291014933"/>
                    </a:ext>
                  </a:extLst>
                </a:gridCol>
                <a:gridCol w="4975412">
                  <a:extLst>
                    <a:ext uri="{9D8B030D-6E8A-4147-A177-3AD203B41FA5}">
                      <a16:colId xmlns:a16="http://schemas.microsoft.com/office/drawing/2014/main" val="135040381"/>
                    </a:ext>
                  </a:extLst>
                </a:gridCol>
                <a:gridCol w="672353">
                  <a:extLst>
                    <a:ext uri="{9D8B030D-6E8A-4147-A177-3AD203B41FA5}">
                      <a16:colId xmlns:a16="http://schemas.microsoft.com/office/drawing/2014/main" val="1568522633"/>
                    </a:ext>
                  </a:extLst>
                </a:gridCol>
                <a:gridCol w="1420593">
                  <a:extLst>
                    <a:ext uri="{9D8B030D-6E8A-4147-A177-3AD203B41FA5}">
                      <a16:colId xmlns:a16="http://schemas.microsoft.com/office/drawing/2014/main" val="662134847"/>
                    </a:ext>
                  </a:extLst>
                </a:gridCol>
              </a:tblGrid>
              <a:tr h="190500">
                <a:tc>
                  <a:txBody>
                    <a:bodyPr/>
                    <a:lstStyle/>
                    <a:p>
                      <a:pPr algn="ctr" fontAlgn="b"/>
                      <a:r>
                        <a:rPr lang="en-US" sz="2000" b="1" u="none" strike="noStrike" dirty="0">
                          <a:solidFill>
                            <a:schemeClr val="accent4">
                              <a:lumMod val="10000"/>
                            </a:schemeClr>
                          </a:solidFill>
                          <a:effectLst/>
                          <a:latin typeface="Orgon Slab" panose="02000503000000020004" pitchFamily="50" charset="0"/>
                        </a:rPr>
                        <a:t> </a:t>
                      </a:r>
                      <a:r>
                        <a:rPr lang="en-US" sz="2000" b="1" u="none" strike="noStrike" dirty="0" smtClean="0">
                          <a:solidFill>
                            <a:schemeClr val="accent4">
                              <a:lumMod val="10000"/>
                            </a:schemeClr>
                          </a:solidFill>
                          <a:effectLst/>
                          <a:latin typeface="Orgon Slab" panose="02000503000000020004" pitchFamily="50" charset="0"/>
                        </a:rPr>
                        <a:t>Option</a:t>
                      </a:r>
                      <a:endParaRPr lang="en-US" sz="2000" b="1" i="0" u="none" strike="noStrike" dirty="0">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2000" b="1" u="none" strike="noStrike" dirty="0">
                          <a:solidFill>
                            <a:schemeClr val="accent4">
                              <a:lumMod val="10000"/>
                            </a:schemeClr>
                          </a:solidFill>
                          <a:effectLst/>
                          <a:latin typeface="Orgon Slab" panose="02000503000000020004" pitchFamily="50" charset="0"/>
                        </a:rPr>
                        <a:t>Change to fall schedule</a:t>
                      </a:r>
                      <a:endParaRPr lang="en-US" sz="2000" b="1" i="0" u="none" strike="noStrike" dirty="0">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u="none" strike="noStrike" dirty="0">
                          <a:solidFill>
                            <a:schemeClr val="accent4">
                              <a:lumMod val="10000"/>
                            </a:schemeClr>
                          </a:solidFill>
                          <a:effectLst/>
                          <a:latin typeface="Orgon Slab" panose="02000503000000020004" pitchFamily="50" charset="0"/>
                        </a:rPr>
                        <a:t>For</a:t>
                      </a:r>
                      <a:endParaRPr lang="en-US" sz="2000" b="1" i="0" u="none" strike="noStrike" dirty="0">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u="none" strike="noStrike" dirty="0">
                          <a:solidFill>
                            <a:schemeClr val="accent4">
                              <a:lumMod val="10000"/>
                            </a:schemeClr>
                          </a:solidFill>
                          <a:effectLst/>
                          <a:latin typeface="Orgon Slab" panose="02000503000000020004" pitchFamily="50" charset="0"/>
                        </a:rPr>
                        <a:t>Against</a:t>
                      </a:r>
                      <a:endParaRPr lang="en-US" sz="2000" b="1" i="0" u="none" strike="noStrike" dirty="0">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9384869"/>
                  </a:ext>
                </a:extLst>
              </a:tr>
              <a:tr h="190500">
                <a:tc>
                  <a:txBody>
                    <a:bodyPr/>
                    <a:lstStyle/>
                    <a:p>
                      <a:pPr algn="ctr" fontAlgn="b"/>
                      <a:r>
                        <a:rPr lang="en-US" sz="2000" u="none" strike="noStrike">
                          <a:solidFill>
                            <a:schemeClr val="accent4">
                              <a:lumMod val="10000"/>
                            </a:schemeClr>
                          </a:solidFill>
                          <a:effectLst/>
                          <a:latin typeface="Orgon Slab" panose="02000503000000020004" pitchFamily="50" charset="0"/>
                        </a:rPr>
                        <a:t>A</a:t>
                      </a:r>
                      <a:endParaRPr lang="en-US" sz="2000" b="0" i="0" u="none" strike="noStrike">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2000" u="none" strike="noStrike" dirty="0" smtClean="0">
                          <a:solidFill>
                            <a:schemeClr val="accent4">
                              <a:lumMod val="10000"/>
                            </a:schemeClr>
                          </a:solidFill>
                          <a:effectLst/>
                          <a:latin typeface="Orgon Slab" panose="02000503000000020004" pitchFamily="50" charset="0"/>
                        </a:rPr>
                        <a:t>Add a one- or two-day break</a:t>
                      </a:r>
                      <a:endParaRPr lang="en-US" sz="2000" b="0" i="0" u="none" strike="noStrike" dirty="0">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a:solidFill>
                            <a:schemeClr val="accent4">
                              <a:lumMod val="10000"/>
                            </a:schemeClr>
                          </a:solidFill>
                          <a:effectLst/>
                          <a:latin typeface="Orgon Slab" panose="02000503000000020004" pitchFamily="50" charset="0"/>
                        </a:rPr>
                        <a:t>3</a:t>
                      </a:r>
                      <a:endParaRPr lang="en-US" sz="2000" b="0" i="0" u="none" strike="noStrike">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a:solidFill>
                            <a:schemeClr val="accent4">
                              <a:lumMod val="10000"/>
                            </a:schemeClr>
                          </a:solidFill>
                          <a:effectLst/>
                          <a:latin typeface="Orgon Slab" panose="02000503000000020004" pitchFamily="50" charset="0"/>
                        </a:rPr>
                        <a:t>4</a:t>
                      </a:r>
                      <a:endParaRPr lang="en-US" sz="2000" b="0" i="0" u="none" strike="noStrike">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52886314"/>
                  </a:ext>
                </a:extLst>
              </a:tr>
              <a:tr h="190500">
                <a:tc>
                  <a:txBody>
                    <a:bodyPr/>
                    <a:lstStyle/>
                    <a:p>
                      <a:pPr algn="ctr" fontAlgn="b"/>
                      <a:r>
                        <a:rPr lang="en-US" sz="2000" u="none" strike="noStrike">
                          <a:solidFill>
                            <a:schemeClr val="accent4">
                              <a:lumMod val="10000"/>
                            </a:schemeClr>
                          </a:solidFill>
                          <a:effectLst/>
                          <a:latin typeface="Orgon Slab" panose="02000503000000020004" pitchFamily="50" charset="0"/>
                        </a:rPr>
                        <a:t>B</a:t>
                      </a:r>
                      <a:endParaRPr lang="en-US" sz="2000" b="0" i="0" u="none" strike="noStrike">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2000" u="none" strike="noStrike">
                          <a:solidFill>
                            <a:schemeClr val="accent4">
                              <a:lumMod val="10000"/>
                            </a:schemeClr>
                          </a:solidFill>
                          <a:effectLst/>
                          <a:latin typeface="Orgon Slab" panose="02000503000000020004" pitchFamily="50" charset="0"/>
                        </a:rPr>
                        <a:t>Do not cut a Monday</a:t>
                      </a:r>
                      <a:endParaRPr lang="en-US" sz="2000" b="0" i="0" u="none" strike="noStrike">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a:solidFill>
                            <a:schemeClr val="accent4">
                              <a:lumMod val="10000"/>
                            </a:schemeClr>
                          </a:solidFill>
                          <a:effectLst/>
                          <a:latin typeface="Orgon Slab" panose="02000503000000020004" pitchFamily="50" charset="0"/>
                        </a:rPr>
                        <a:t>5</a:t>
                      </a:r>
                      <a:endParaRPr lang="en-US" sz="2000" b="0" i="0" u="none" strike="noStrike">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a:solidFill>
                            <a:schemeClr val="accent4">
                              <a:lumMod val="10000"/>
                            </a:schemeClr>
                          </a:solidFill>
                          <a:effectLst/>
                          <a:latin typeface="Orgon Slab" panose="02000503000000020004" pitchFamily="50" charset="0"/>
                        </a:rPr>
                        <a:t>2</a:t>
                      </a:r>
                      <a:endParaRPr lang="en-US" sz="2000" b="0" i="0" u="none" strike="noStrike">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7360201"/>
                  </a:ext>
                </a:extLst>
              </a:tr>
              <a:tr h="190500">
                <a:tc>
                  <a:txBody>
                    <a:bodyPr/>
                    <a:lstStyle/>
                    <a:p>
                      <a:pPr algn="ctr" fontAlgn="b"/>
                      <a:r>
                        <a:rPr lang="en-US" sz="2000" u="none" strike="noStrike">
                          <a:solidFill>
                            <a:schemeClr val="accent4">
                              <a:lumMod val="10000"/>
                            </a:schemeClr>
                          </a:solidFill>
                          <a:effectLst/>
                          <a:latin typeface="Orgon Slab" panose="02000503000000020004" pitchFamily="50" charset="0"/>
                        </a:rPr>
                        <a:t>C</a:t>
                      </a:r>
                      <a:endParaRPr lang="en-US" sz="2000" b="0" i="0" u="none" strike="noStrike">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2000" u="none" strike="noStrike">
                          <a:solidFill>
                            <a:schemeClr val="accent4">
                              <a:lumMod val="10000"/>
                            </a:schemeClr>
                          </a:solidFill>
                          <a:effectLst/>
                          <a:latin typeface="Orgon Slab" panose="02000503000000020004" pitchFamily="50" charset="0"/>
                        </a:rPr>
                        <a:t>Add a Thu/Fri break midway between Labor Day and Thanksgiving</a:t>
                      </a:r>
                      <a:endParaRPr lang="en-US" sz="2000" b="0" i="0" u="none" strike="noStrike">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a:solidFill>
                            <a:schemeClr val="accent4">
                              <a:lumMod val="10000"/>
                            </a:schemeClr>
                          </a:solidFill>
                          <a:effectLst/>
                          <a:latin typeface="Orgon Slab" panose="02000503000000020004" pitchFamily="50" charset="0"/>
                        </a:rPr>
                        <a:t>4</a:t>
                      </a:r>
                      <a:endParaRPr lang="en-US" sz="2000" b="0" i="0" u="none" strike="noStrike">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a:solidFill>
                            <a:schemeClr val="accent4">
                              <a:lumMod val="10000"/>
                            </a:schemeClr>
                          </a:solidFill>
                          <a:effectLst/>
                          <a:latin typeface="Orgon Slab" panose="02000503000000020004" pitchFamily="50" charset="0"/>
                        </a:rPr>
                        <a:t>3</a:t>
                      </a:r>
                      <a:endParaRPr lang="en-US" sz="2000" b="0" i="0" u="none" strike="noStrike">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0489908"/>
                  </a:ext>
                </a:extLst>
              </a:tr>
              <a:tr h="190500">
                <a:tc>
                  <a:txBody>
                    <a:bodyPr/>
                    <a:lstStyle/>
                    <a:p>
                      <a:pPr algn="ctr" fontAlgn="b"/>
                      <a:r>
                        <a:rPr lang="en-US" sz="2000" u="none" strike="noStrike">
                          <a:solidFill>
                            <a:schemeClr val="accent4">
                              <a:lumMod val="10000"/>
                            </a:schemeClr>
                          </a:solidFill>
                          <a:effectLst/>
                          <a:latin typeface="Orgon Slab" panose="02000503000000020004" pitchFamily="50" charset="0"/>
                        </a:rPr>
                        <a:t>D</a:t>
                      </a:r>
                      <a:endParaRPr lang="en-US" sz="2000" b="0" i="0" u="none" strike="noStrike">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2000" u="none" strike="noStrike">
                          <a:solidFill>
                            <a:schemeClr val="accent4">
                              <a:lumMod val="10000"/>
                            </a:schemeClr>
                          </a:solidFill>
                          <a:effectLst/>
                          <a:latin typeface="Orgon Slab" panose="02000503000000020004" pitchFamily="50" charset="0"/>
                        </a:rPr>
                        <a:t>Add a Tue/Wed break to coincide with Career Fair</a:t>
                      </a:r>
                      <a:endParaRPr lang="en-US" sz="2000" b="0" i="0" u="none" strike="noStrike">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a:solidFill>
                            <a:schemeClr val="accent4">
                              <a:lumMod val="10000"/>
                            </a:schemeClr>
                          </a:solidFill>
                          <a:effectLst/>
                          <a:latin typeface="Orgon Slab" panose="02000503000000020004" pitchFamily="50" charset="0"/>
                        </a:rPr>
                        <a:t>3</a:t>
                      </a:r>
                      <a:endParaRPr lang="en-US" sz="2000" b="0" i="0" u="none" strike="noStrike">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a:solidFill>
                            <a:schemeClr val="accent4">
                              <a:lumMod val="10000"/>
                            </a:schemeClr>
                          </a:solidFill>
                          <a:effectLst/>
                          <a:latin typeface="Orgon Slab" panose="02000503000000020004" pitchFamily="50" charset="0"/>
                        </a:rPr>
                        <a:t>4</a:t>
                      </a:r>
                      <a:endParaRPr lang="en-US" sz="2000" b="0" i="0" u="none" strike="noStrike">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6726995"/>
                  </a:ext>
                </a:extLst>
              </a:tr>
              <a:tr h="190500">
                <a:tc>
                  <a:txBody>
                    <a:bodyPr/>
                    <a:lstStyle/>
                    <a:p>
                      <a:pPr algn="ctr" fontAlgn="b"/>
                      <a:r>
                        <a:rPr lang="en-US" sz="2000" u="none" strike="noStrike">
                          <a:solidFill>
                            <a:schemeClr val="accent4">
                              <a:lumMod val="10000"/>
                            </a:schemeClr>
                          </a:solidFill>
                          <a:effectLst/>
                          <a:latin typeface="Orgon Slab" panose="02000503000000020004" pitchFamily="50" charset="0"/>
                        </a:rPr>
                        <a:t>E</a:t>
                      </a:r>
                      <a:endParaRPr lang="en-US" sz="2000" b="0" i="0" u="none" strike="noStrike">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2000" u="none" strike="noStrike">
                          <a:solidFill>
                            <a:schemeClr val="accent4">
                              <a:lumMod val="10000"/>
                            </a:schemeClr>
                          </a:solidFill>
                          <a:effectLst/>
                          <a:latin typeface="Orgon Slab" panose="02000503000000020004" pitchFamily="50" charset="0"/>
                        </a:rPr>
                        <a:t>Add a Tuesday break on day of Career Fair</a:t>
                      </a:r>
                      <a:endParaRPr lang="en-US" sz="2000" b="0" i="0" u="none" strike="noStrike">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a:solidFill>
                            <a:schemeClr val="accent4">
                              <a:lumMod val="10000"/>
                            </a:schemeClr>
                          </a:solidFill>
                          <a:effectLst/>
                          <a:latin typeface="Orgon Slab" panose="02000503000000020004" pitchFamily="50" charset="0"/>
                        </a:rPr>
                        <a:t>4</a:t>
                      </a:r>
                      <a:endParaRPr lang="en-US" sz="2000" b="0" i="0" u="none" strike="noStrike">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dirty="0">
                          <a:solidFill>
                            <a:schemeClr val="accent4">
                              <a:lumMod val="10000"/>
                            </a:schemeClr>
                          </a:solidFill>
                          <a:effectLst/>
                          <a:latin typeface="Orgon Slab" panose="02000503000000020004" pitchFamily="50" charset="0"/>
                        </a:rPr>
                        <a:t>3</a:t>
                      </a:r>
                      <a:endParaRPr lang="en-US" sz="2000" b="0" i="0" u="none" strike="noStrike" dirty="0">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8412340"/>
                  </a:ext>
                </a:extLst>
              </a:tr>
            </a:tbl>
          </a:graphicData>
        </a:graphic>
      </p:graphicFrame>
    </p:spTree>
    <p:extLst>
      <p:ext uri="{BB962C8B-B14F-4D97-AF65-F5344CB8AC3E}">
        <p14:creationId xmlns:p14="http://schemas.microsoft.com/office/powerpoint/2010/main" val="3288639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510790" y="2308552"/>
            <a:ext cx="8447680" cy="3896780"/>
          </a:xfrm>
        </p:spPr>
        <p:txBody>
          <a:bodyPr/>
          <a:lstStyle/>
          <a:p>
            <a:pPr marL="457200" indent="-457200">
              <a:buFont typeface="+mj-lt"/>
              <a:buAutoNum type="arabicPeriod"/>
            </a:pPr>
            <a:r>
              <a:rPr lang="en-US" sz="2100" dirty="0" smtClean="0">
                <a:solidFill>
                  <a:schemeClr val="accent4">
                    <a:lumMod val="10000"/>
                  </a:schemeClr>
                </a:solidFill>
              </a:rPr>
              <a:t>Have </a:t>
            </a:r>
            <a:r>
              <a:rPr lang="en-US" sz="2100" dirty="0">
                <a:solidFill>
                  <a:schemeClr val="accent4">
                    <a:lumMod val="10000"/>
                  </a:schemeClr>
                </a:solidFill>
              </a:rPr>
              <a:t>a 2 day break at the end of the first week of October</a:t>
            </a:r>
            <a:r>
              <a:rPr lang="en-US" sz="2100" dirty="0" smtClean="0">
                <a:solidFill>
                  <a:schemeClr val="accent4">
                    <a:lumMod val="10000"/>
                  </a:schemeClr>
                </a:solidFill>
              </a:rPr>
              <a:t>.      5 votes</a:t>
            </a:r>
            <a:endParaRPr lang="en-US" sz="2100" dirty="0">
              <a:solidFill>
                <a:schemeClr val="accent4">
                  <a:lumMod val="10000"/>
                </a:schemeClr>
              </a:solidFill>
            </a:endParaRPr>
          </a:p>
          <a:p>
            <a:pPr marL="457200" indent="-457200">
              <a:buFont typeface="+mj-lt"/>
              <a:buAutoNum type="arabicPeriod"/>
            </a:pPr>
            <a:r>
              <a:rPr lang="en-US" sz="2100" dirty="0" smtClean="0">
                <a:solidFill>
                  <a:schemeClr val="accent4">
                    <a:lumMod val="10000"/>
                  </a:schemeClr>
                </a:solidFill>
              </a:rPr>
              <a:t>Have </a:t>
            </a:r>
            <a:r>
              <a:rPr lang="en-US" sz="2100" dirty="0">
                <a:solidFill>
                  <a:schemeClr val="accent4">
                    <a:lumMod val="10000"/>
                  </a:schemeClr>
                </a:solidFill>
              </a:rPr>
              <a:t>a 2 day break at the end of the last week of October</a:t>
            </a:r>
            <a:r>
              <a:rPr lang="en-US" sz="2100" dirty="0" smtClean="0">
                <a:solidFill>
                  <a:schemeClr val="accent4">
                    <a:lumMod val="10000"/>
                  </a:schemeClr>
                </a:solidFill>
              </a:rPr>
              <a:t>.       3 votes</a:t>
            </a:r>
            <a:endParaRPr lang="en-US" sz="2100" dirty="0">
              <a:solidFill>
                <a:schemeClr val="accent4">
                  <a:lumMod val="10000"/>
                </a:schemeClr>
              </a:solidFill>
            </a:endParaRPr>
          </a:p>
          <a:p>
            <a:pPr marL="457200" indent="-457200">
              <a:buFont typeface="+mj-lt"/>
              <a:buAutoNum type="arabicPeriod"/>
            </a:pPr>
            <a:r>
              <a:rPr lang="en-US" sz="2100" dirty="0" smtClean="0">
                <a:solidFill>
                  <a:schemeClr val="accent4">
                    <a:lumMod val="10000"/>
                  </a:schemeClr>
                </a:solidFill>
              </a:rPr>
              <a:t>Have </a:t>
            </a:r>
            <a:r>
              <a:rPr lang="en-US" sz="2100" dirty="0">
                <a:solidFill>
                  <a:schemeClr val="accent4">
                    <a:lumMod val="10000"/>
                  </a:schemeClr>
                </a:solidFill>
              </a:rPr>
              <a:t>it on the Tuesday and the Wednesday of the Career Fair week</a:t>
            </a:r>
            <a:r>
              <a:rPr lang="en-US" sz="2100" dirty="0" smtClean="0">
                <a:solidFill>
                  <a:schemeClr val="accent4">
                    <a:lumMod val="10000"/>
                  </a:schemeClr>
                </a:solidFill>
              </a:rPr>
              <a:t>. 5 votes</a:t>
            </a:r>
            <a:endParaRPr lang="en-US" sz="2100" dirty="0">
              <a:solidFill>
                <a:schemeClr val="accent4">
                  <a:lumMod val="10000"/>
                </a:schemeClr>
              </a:solidFill>
            </a:endParaRPr>
          </a:p>
          <a:p>
            <a:pPr marL="457200" indent="-457200">
              <a:buFont typeface="+mj-lt"/>
              <a:buAutoNum type="arabicPeriod"/>
            </a:pPr>
            <a:r>
              <a:rPr lang="en-US" sz="2100" dirty="0" smtClean="0">
                <a:solidFill>
                  <a:schemeClr val="accent4">
                    <a:lumMod val="10000"/>
                  </a:schemeClr>
                </a:solidFill>
              </a:rPr>
              <a:t>Keep </a:t>
            </a:r>
            <a:r>
              <a:rPr lang="en-US" sz="2100" dirty="0">
                <a:solidFill>
                  <a:schemeClr val="accent4">
                    <a:lumMod val="10000"/>
                  </a:schemeClr>
                </a:solidFill>
              </a:rPr>
              <a:t>it as it is, and don’t have any additional breaks</a:t>
            </a:r>
            <a:r>
              <a:rPr lang="en-US" sz="2100" dirty="0" smtClean="0">
                <a:solidFill>
                  <a:schemeClr val="accent4">
                    <a:lumMod val="10000"/>
                  </a:schemeClr>
                </a:solidFill>
              </a:rPr>
              <a:t>. 2 votes</a:t>
            </a:r>
            <a:endParaRPr lang="en-US" sz="2100" dirty="0">
              <a:solidFill>
                <a:schemeClr val="accent4">
                  <a:lumMod val="10000"/>
                </a:schemeClr>
              </a:solidFill>
            </a:endParaRPr>
          </a:p>
          <a:p>
            <a:pPr marL="457200" indent="-457200">
              <a:buFont typeface="+mj-lt"/>
              <a:buAutoNum type="arabicPeriod"/>
            </a:pPr>
            <a:endParaRPr lang="en-US" sz="2200" dirty="0" smtClean="0">
              <a:solidFill>
                <a:schemeClr val="accent4">
                  <a:lumMod val="10000"/>
                </a:schemeClr>
              </a:solidFill>
            </a:endParaRPr>
          </a:p>
          <a:p>
            <a:pPr marL="0" indent="0">
              <a:buNone/>
            </a:pPr>
            <a:r>
              <a:rPr lang="en-US" sz="2200" dirty="0" smtClean="0">
                <a:solidFill>
                  <a:schemeClr val="accent4">
                    <a:lumMod val="10000"/>
                  </a:schemeClr>
                </a:solidFill>
              </a:rPr>
              <a:t>NB: Option 3 was </a:t>
            </a:r>
            <a:r>
              <a:rPr lang="en-US" sz="2200" dirty="0">
                <a:solidFill>
                  <a:schemeClr val="accent4">
                    <a:lumMod val="10000"/>
                  </a:schemeClr>
                </a:solidFill>
              </a:rPr>
              <a:t>supported mostly by </a:t>
            </a:r>
            <a:r>
              <a:rPr lang="en-US" sz="2200" dirty="0" smtClean="0">
                <a:solidFill>
                  <a:schemeClr val="accent4">
                    <a:lumMod val="10000"/>
                  </a:schemeClr>
                </a:solidFill>
              </a:rPr>
              <a:t>students. Option 4 </a:t>
            </a:r>
            <a:r>
              <a:rPr lang="en-US" sz="2200" dirty="0">
                <a:solidFill>
                  <a:schemeClr val="accent4">
                    <a:lumMod val="10000"/>
                  </a:schemeClr>
                </a:solidFill>
              </a:rPr>
              <a:t>was supported only because of </a:t>
            </a:r>
            <a:r>
              <a:rPr lang="en-US" sz="2200" dirty="0" smtClean="0">
                <a:solidFill>
                  <a:schemeClr val="accent4">
                    <a:lumMod val="10000"/>
                  </a:schemeClr>
                </a:solidFill>
              </a:rPr>
              <a:t>the </a:t>
            </a:r>
            <a:r>
              <a:rPr lang="en-US" sz="2200" dirty="0">
                <a:solidFill>
                  <a:schemeClr val="accent4">
                    <a:lumMod val="10000"/>
                  </a:schemeClr>
                </a:solidFill>
              </a:rPr>
              <a:t>adverse effect </a:t>
            </a:r>
            <a:r>
              <a:rPr lang="en-US" sz="2200" dirty="0" smtClean="0">
                <a:solidFill>
                  <a:schemeClr val="accent4">
                    <a:lumMod val="10000"/>
                  </a:schemeClr>
                </a:solidFill>
              </a:rPr>
              <a:t>of a break on </a:t>
            </a:r>
            <a:r>
              <a:rPr lang="en-US" sz="2200" dirty="0">
                <a:solidFill>
                  <a:schemeClr val="accent4">
                    <a:lumMod val="10000"/>
                  </a:schemeClr>
                </a:solidFill>
              </a:rPr>
              <a:t>lab schedules.</a:t>
            </a:r>
          </a:p>
          <a:p>
            <a:pPr marL="457200" indent="-457200">
              <a:buFont typeface="+mj-lt"/>
              <a:buAutoNum type="arabicPeriod"/>
            </a:pPr>
            <a:endParaRPr lang="en-US" sz="2200" dirty="0">
              <a:solidFill>
                <a:schemeClr val="accent4">
                  <a:lumMod val="10000"/>
                </a:schemeClr>
              </a:solidFill>
            </a:endParaRPr>
          </a:p>
          <a:p>
            <a:pPr marL="0" indent="0">
              <a:spcAft>
                <a:spcPts val="500"/>
              </a:spcAft>
              <a:buNone/>
            </a:pPr>
            <a:endParaRPr lang="en-US" sz="2200" dirty="0">
              <a:solidFill>
                <a:schemeClr val="accent4">
                  <a:lumMod val="10000"/>
                </a:schemeClr>
              </a:solidFill>
            </a:endParaRPr>
          </a:p>
          <a:p>
            <a:pPr lvl="0" fontAlgn="base"/>
            <a:endParaRPr lang="en-US" sz="2200" dirty="0" smtClean="0">
              <a:solidFill>
                <a:schemeClr val="accent4">
                  <a:lumMod val="10000"/>
                </a:schemeClr>
              </a:solidFill>
            </a:endParaRPr>
          </a:p>
        </p:txBody>
      </p:sp>
      <p:sp>
        <p:nvSpPr>
          <p:cNvPr id="6" name="Text Placeholder 5"/>
          <p:cNvSpPr>
            <a:spLocks noGrp="1"/>
          </p:cNvSpPr>
          <p:nvPr>
            <p:ph type="body" sz="quarter" idx="13"/>
          </p:nvPr>
        </p:nvSpPr>
        <p:spPr>
          <a:xfrm>
            <a:off x="510790" y="1670735"/>
            <a:ext cx="8184662" cy="546798"/>
          </a:xfrm>
        </p:spPr>
        <p:txBody>
          <a:bodyPr/>
          <a:lstStyle/>
          <a:p>
            <a:r>
              <a:rPr lang="en-US" dirty="0" smtClean="0">
                <a:effectLst>
                  <a:outerShdw blurRad="38100" dist="38100" dir="2700000" algn="tl">
                    <a:srgbClr val="000000">
                      <a:alpha val="43137"/>
                    </a:srgbClr>
                  </a:outerShdw>
                </a:effectLst>
              </a:rPr>
              <a:t>Options Voted upon by Student Affairs</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25617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510790" y="1670735"/>
            <a:ext cx="8184662" cy="546798"/>
          </a:xfrm>
        </p:spPr>
        <p:txBody>
          <a:bodyPr/>
          <a:lstStyle/>
          <a:p>
            <a:r>
              <a:rPr lang="en-US" dirty="0" smtClean="0">
                <a:effectLst>
                  <a:outerShdw blurRad="38100" dist="38100" dir="2700000" algn="tl">
                    <a:srgbClr val="000000">
                      <a:alpha val="43137"/>
                    </a:srgbClr>
                  </a:outerShdw>
                </a:effectLst>
              </a:rPr>
              <a:t>Summary of Input from Student Affairs</a:t>
            </a:r>
            <a:endParaRPr lang="en-US" dirty="0">
              <a:effectLst>
                <a:outerShdw blurRad="38100" dist="38100" dir="2700000" algn="tl">
                  <a:srgbClr val="000000">
                    <a:alpha val="43137"/>
                  </a:srgbClr>
                </a:outerShdw>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414164779"/>
              </p:ext>
            </p:extLst>
          </p:nvPr>
        </p:nvGraphicFramePr>
        <p:xfrm>
          <a:off x="699049" y="2498689"/>
          <a:ext cx="7301951" cy="1981200"/>
        </p:xfrm>
        <a:graphic>
          <a:graphicData uri="http://schemas.openxmlformats.org/drawingml/2006/table">
            <a:tbl>
              <a:tblPr>
                <a:tableStyleId>{5C22544A-7EE6-4342-B048-85BDC9FD1C3A}</a:tableStyleId>
              </a:tblPr>
              <a:tblGrid>
                <a:gridCol w="1205073">
                  <a:extLst>
                    <a:ext uri="{9D8B030D-6E8A-4147-A177-3AD203B41FA5}">
                      <a16:colId xmlns:a16="http://schemas.microsoft.com/office/drawing/2014/main" val="2291014933"/>
                    </a:ext>
                  </a:extLst>
                </a:gridCol>
                <a:gridCol w="5371059">
                  <a:extLst>
                    <a:ext uri="{9D8B030D-6E8A-4147-A177-3AD203B41FA5}">
                      <a16:colId xmlns:a16="http://schemas.microsoft.com/office/drawing/2014/main" val="135040381"/>
                    </a:ext>
                  </a:extLst>
                </a:gridCol>
                <a:gridCol w="725819">
                  <a:extLst>
                    <a:ext uri="{9D8B030D-6E8A-4147-A177-3AD203B41FA5}">
                      <a16:colId xmlns:a16="http://schemas.microsoft.com/office/drawing/2014/main" val="1568522633"/>
                    </a:ext>
                  </a:extLst>
                </a:gridCol>
              </a:tblGrid>
              <a:tr h="190500">
                <a:tc>
                  <a:txBody>
                    <a:bodyPr/>
                    <a:lstStyle/>
                    <a:p>
                      <a:pPr algn="ctr" fontAlgn="b"/>
                      <a:r>
                        <a:rPr lang="en-US" sz="2000" b="1" u="none" strike="noStrike" dirty="0">
                          <a:solidFill>
                            <a:schemeClr val="accent4">
                              <a:lumMod val="10000"/>
                            </a:schemeClr>
                          </a:solidFill>
                          <a:effectLst/>
                          <a:latin typeface="Orgon Slab" panose="02000503000000020004" pitchFamily="50" charset="0"/>
                        </a:rPr>
                        <a:t> </a:t>
                      </a:r>
                      <a:r>
                        <a:rPr lang="en-US" sz="2000" b="1" u="none" strike="noStrike" dirty="0" smtClean="0">
                          <a:solidFill>
                            <a:schemeClr val="accent4">
                              <a:lumMod val="10000"/>
                            </a:schemeClr>
                          </a:solidFill>
                          <a:effectLst/>
                          <a:latin typeface="Orgon Slab" panose="02000503000000020004" pitchFamily="50" charset="0"/>
                        </a:rPr>
                        <a:t>Option</a:t>
                      </a:r>
                      <a:endParaRPr lang="en-US" sz="2000" b="1" i="0" u="none" strike="noStrike" dirty="0">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2000" b="1" u="none" strike="noStrike" dirty="0">
                          <a:solidFill>
                            <a:schemeClr val="accent4">
                              <a:lumMod val="10000"/>
                            </a:schemeClr>
                          </a:solidFill>
                          <a:effectLst/>
                          <a:latin typeface="Orgon Slab" panose="02000503000000020004" pitchFamily="50" charset="0"/>
                        </a:rPr>
                        <a:t>Change to fall schedule</a:t>
                      </a:r>
                      <a:endParaRPr lang="en-US" sz="2000" b="1" i="0" u="none" strike="noStrike" dirty="0">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u="none" strike="noStrike" dirty="0">
                          <a:solidFill>
                            <a:schemeClr val="accent4">
                              <a:lumMod val="10000"/>
                            </a:schemeClr>
                          </a:solidFill>
                          <a:effectLst/>
                          <a:latin typeface="Orgon Slab" panose="02000503000000020004" pitchFamily="50" charset="0"/>
                        </a:rPr>
                        <a:t>For</a:t>
                      </a:r>
                      <a:endParaRPr lang="en-US" sz="2000" b="1" i="0" u="none" strike="noStrike" dirty="0">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9384869"/>
                  </a:ext>
                </a:extLst>
              </a:tr>
              <a:tr h="190500">
                <a:tc>
                  <a:txBody>
                    <a:bodyPr/>
                    <a:lstStyle/>
                    <a:p>
                      <a:pPr algn="ctr" fontAlgn="b"/>
                      <a:r>
                        <a:rPr lang="en-US" sz="2000" u="none" strike="noStrike" dirty="0" smtClean="0">
                          <a:solidFill>
                            <a:schemeClr val="accent4">
                              <a:lumMod val="10000"/>
                            </a:schemeClr>
                          </a:solidFill>
                          <a:effectLst/>
                          <a:latin typeface="Orgon Slab" panose="02000503000000020004" pitchFamily="50" charset="0"/>
                        </a:rPr>
                        <a:t>1</a:t>
                      </a:r>
                      <a:endParaRPr lang="en-US" sz="2000" b="0" i="0" u="none" strike="noStrike" dirty="0">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2000" u="none" strike="noStrike" dirty="0" smtClean="0">
                          <a:solidFill>
                            <a:schemeClr val="accent4">
                              <a:lumMod val="10000"/>
                            </a:schemeClr>
                          </a:solidFill>
                          <a:effectLst/>
                          <a:latin typeface="Orgon Slab" panose="02000503000000020004" pitchFamily="50" charset="0"/>
                        </a:rPr>
                        <a:t>Two-day break at end of first week of October</a:t>
                      </a:r>
                      <a:endParaRPr lang="en-US" sz="2000" b="0" i="0" u="none" strike="noStrike" dirty="0">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dirty="0" smtClean="0">
                          <a:solidFill>
                            <a:schemeClr val="accent4">
                              <a:lumMod val="10000"/>
                            </a:schemeClr>
                          </a:solidFill>
                          <a:effectLst/>
                          <a:latin typeface="Orgon Slab" panose="02000503000000020004" pitchFamily="50" charset="0"/>
                        </a:rPr>
                        <a:t>5</a:t>
                      </a:r>
                      <a:endParaRPr lang="en-US" sz="2000" b="0" i="0" u="none" strike="noStrike" dirty="0">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52886314"/>
                  </a:ext>
                </a:extLst>
              </a:tr>
              <a:tr h="190500">
                <a:tc>
                  <a:txBody>
                    <a:bodyPr/>
                    <a:lstStyle/>
                    <a:p>
                      <a:pPr algn="ctr" fontAlgn="b"/>
                      <a:r>
                        <a:rPr lang="en-US" sz="2000" u="none" strike="noStrike" dirty="0" smtClean="0">
                          <a:solidFill>
                            <a:schemeClr val="accent4">
                              <a:lumMod val="10000"/>
                            </a:schemeClr>
                          </a:solidFill>
                          <a:effectLst/>
                          <a:latin typeface="Orgon Slab" panose="02000503000000020004" pitchFamily="50" charset="0"/>
                        </a:rPr>
                        <a:t>2</a:t>
                      </a:r>
                      <a:endParaRPr lang="en-US" sz="2000" b="0" i="0" u="none" strike="noStrike" dirty="0">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2000" u="none" strike="noStrike" dirty="0" smtClean="0">
                          <a:solidFill>
                            <a:schemeClr val="accent4">
                              <a:lumMod val="10000"/>
                            </a:schemeClr>
                          </a:solidFill>
                          <a:effectLst/>
                          <a:latin typeface="Orgon Slab" panose="02000503000000020004" pitchFamily="50" charset="0"/>
                        </a:rPr>
                        <a:t>Two-day break at end of last week of October</a:t>
                      </a:r>
                      <a:endParaRPr lang="en-US" sz="2000" b="0" i="0" u="none" strike="noStrike" dirty="0">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dirty="0" smtClean="0">
                          <a:solidFill>
                            <a:schemeClr val="accent4">
                              <a:lumMod val="10000"/>
                            </a:schemeClr>
                          </a:solidFill>
                          <a:effectLst/>
                          <a:latin typeface="Orgon Slab" panose="02000503000000020004" pitchFamily="50" charset="0"/>
                        </a:rPr>
                        <a:t>3</a:t>
                      </a:r>
                      <a:endParaRPr lang="en-US" sz="2000" b="0" i="0" u="none" strike="noStrike" dirty="0">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7360201"/>
                  </a:ext>
                </a:extLst>
              </a:tr>
              <a:tr h="190500">
                <a:tc>
                  <a:txBody>
                    <a:bodyPr/>
                    <a:lstStyle/>
                    <a:p>
                      <a:pPr algn="ctr" fontAlgn="b"/>
                      <a:r>
                        <a:rPr lang="en-US" sz="2000" u="none" strike="noStrike" dirty="0" smtClean="0">
                          <a:solidFill>
                            <a:schemeClr val="accent4">
                              <a:lumMod val="10000"/>
                            </a:schemeClr>
                          </a:solidFill>
                          <a:effectLst/>
                          <a:latin typeface="Orgon Slab" panose="02000503000000020004" pitchFamily="50" charset="0"/>
                        </a:rPr>
                        <a:t>3</a:t>
                      </a:r>
                      <a:endParaRPr lang="en-US" sz="2000" b="0" i="0" u="none" strike="noStrike" dirty="0">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2000" u="none" strike="noStrike" dirty="0" smtClean="0">
                          <a:solidFill>
                            <a:schemeClr val="accent4">
                              <a:lumMod val="10000"/>
                            </a:schemeClr>
                          </a:solidFill>
                          <a:effectLst/>
                          <a:latin typeface="Orgon Slab" panose="02000503000000020004" pitchFamily="50" charset="0"/>
                        </a:rPr>
                        <a:t>Tue/Wed break to coincide</a:t>
                      </a:r>
                      <a:r>
                        <a:rPr lang="en-US" sz="2000" u="none" strike="noStrike" baseline="0" dirty="0" smtClean="0">
                          <a:solidFill>
                            <a:schemeClr val="accent4">
                              <a:lumMod val="10000"/>
                            </a:schemeClr>
                          </a:solidFill>
                          <a:effectLst/>
                          <a:latin typeface="Orgon Slab" panose="02000503000000020004" pitchFamily="50" charset="0"/>
                        </a:rPr>
                        <a:t> with Career fair</a:t>
                      </a:r>
                      <a:endParaRPr lang="en-US" sz="2000" b="0" i="0" u="none" strike="noStrike" dirty="0">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dirty="0" smtClean="0">
                          <a:solidFill>
                            <a:schemeClr val="accent4">
                              <a:lumMod val="10000"/>
                            </a:schemeClr>
                          </a:solidFill>
                          <a:effectLst/>
                          <a:latin typeface="Orgon Slab" panose="02000503000000020004" pitchFamily="50" charset="0"/>
                        </a:rPr>
                        <a:t>5</a:t>
                      </a:r>
                      <a:endParaRPr lang="en-US" sz="2000" b="0" i="0" u="none" strike="noStrike" dirty="0">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0489908"/>
                  </a:ext>
                </a:extLst>
              </a:tr>
              <a:tr h="190500">
                <a:tc>
                  <a:txBody>
                    <a:bodyPr/>
                    <a:lstStyle/>
                    <a:p>
                      <a:pPr algn="ctr" fontAlgn="b"/>
                      <a:r>
                        <a:rPr lang="en-US" sz="2000" u="none" strike="noStrike" dirty="0" smtClean="0">
                          <a:solidFill>
                            <a:schemeClr val="accent4">
                              <a:lumMod val="10000"/>
                            </a:schemeClr>
                          </a:solidFill>
                          <a:effectLst/>
                          <a:latin typeface="Orgon Slab" panose="02000503000000020004" pitchFamily="50" charset="0"/>
                        </a:rPr>
                        <a:t>4</a:t>
                      </a:r>
                      <a:endParaRPr lang="en-US" sz="2000" b="0" i="0" u="none" strike="noStrike" dirty="0">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2000" u="none" strike="noStrike" dirty="0" smtClean="0">
                          <a:solidFill>
                            <a:schemeClr val="accent4">
                              <a:lumMod val="10000"/>
                            </a:schemeClr>
                          </a:solidFill>
                          <a:effectLst/>
                          <a:latin typeface="Orgon Slab" panose="02000503000000020004" pitchFamily="50" charset="0"/>
                        </a:rPr>
                        <a:t>No</a:t>
                      </a:r>
                      <a:r>
                        <a:rPr lang="en-US" sz="2000" u="none" strike="noStrike" baseline="0" dirty="0" smtClean="0">
                          <a:solidFill>
                            <a:schemeClr val="accent4">
                              <a:lumMod val="10000"/>
                            </a:schemeClr>
                          </a:solidFill>
                          <a:effectLst/>
                          <a:latin typeface="Orgon Slab" panose="02000503000000020004" pitchFamily="50" charset="0"/>
                        </a:rPr>
                        <a:t> change (no break added)</a:t>
                      </a:r>
                      <a:endParaRPr lang="en-US" sz="2000" b="0" i="0" u="none" strike="noStrike" dirty="0">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dirty="0" smtClean="0">
                          <a:solidFill>
                            <a:schemeClr val="accent4">
                              <a:lumMod val="10000"/>
                            </a:schemeClr>
                          </a:solidFill>
                          <a:effectLst/>
                          <a:latin typeface="Orgon Slab" panose="02000503000000020004" pitchFamily="50" charset="0"/>
                        </a:rPr>
                        <a:t>2</a:t>
                      </a:r>
                      <a:endParaRPr lang="en-US" sz="2000" b="0" i="0" u="none" strike="noStrike" dirty="0">
                        <a:solidFill>
                          <a:schemeClr val="accent4">
                            <a:lumMod val="10000"/>
                          </a:schemeClr>
                        </a:solidFill>
                        <a:effectLst/>
                        <a:latin typeface="Orgon Slab" panose="02000503000000020004" pitchFamily="50" charset="0"/>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6726995"/>
                  </a:ext>
                </a:extLst>
              </a:tr>
            </a:tbl>
          </a:graphicData>
        </a:graphic>
      </p:graphicFrame>
    </p:spTree>
    <p:extLst>
      <p:ext uri="{BB962C8B-B14F-4D97-AF65-F5344CB8AC3E}">
        <p14:creationId xmlns:p14="http://schemas.microsoft.com/office/powerpoint/2010/main" val="1087697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445266" y="4198201"/>
            <a:ext cx="8315710" cy="1190023"/>
          </a:xfrm>
        </p:spPr>
        <p:txBody>
          <a:bodyPr/>
          <a:lstStyle/>
          <a:p>
            <a:pPr lvl="0" fontAlgn="base"/>
            <a:r>
              <a:rPr lang="en-US" dirty="0" smtClean="0">
                <a:solidFill>
                  <a:schemeClr val="accent4">
                    <a:lumMod val="10000"/>
                  </a:schemeClr>
                </a:solidFill>
              </a:rPr>
              <a:t>Student Council prefers that the break coincide with Career Fair </a:t>
            </a:r>
            <a:r>
              <a:rPr lang="en-US" dirty="0">
                <a:solidFill>
                  <a:schemeClr val="accent4">
                    <a:lumMod val="10000"/>
                  </a:schemeClr>
                </a:solidFill>
              </a:rPr>
              <a:t>(Tuesday and Wednesday</a:t>
            </a:r>
            <a:r>
              <a:rPr lang="en-US" dirty="0" smtClean="0">
                <a:solidFill>
                  <a:schemeClr val="accent4">
                    <a:lumMod val="10000"/>
                  </a:schemeClr>
                </a:solidFill>
              </a:rPr>
              <a:t>).</a:t>
            </a:r>
          </a:p>
        </p:txBody>
      </p:sp>
      <p:sp>
        <p:nvSpPr>
          <p:cNvPr id="6" name="Text Placeholder 5"/>
          <p:cNvSpPr>
            <a:spLocks noGrp="1"/>
          </p:cNvSpPr>
          <p:nvPr>
            <p:ph type="body" sz="quarter" idx="13"/>
          </p:nvPr>
        </p:nvSpPr>
        <p:spPr>
          <a:xfrm>
            <a:off x="398147" y="3504948"/>
            <a:ext cx="8184662" cy="546798"/>
          </a:xfrm>
        </p:spPr>
        <p:txBody>
          <a:bodyPr/>
          <a:lstStyle/>
          <a:p>
            <a:r>
              <a:rPr lang="en-US" dirty="0" smtClean="0">
                <a:effectLst>
                  <a:outerShdw blurRad="38100" dist="38100" dir="2700000" algn="tl">
                    <a:srgbClr val="000000">
                      <a:alpha val="43137"/>
                    </a:srgbClr>
                  </a:outerShdw>
                </a:effectLst>
              </a:rPr>
              <a:t>Student Council: In favor</a:t>
            </a:r>
            <a:endParaRPr lang="en-US" dirty="0">
              <a:effectLst>
                <a:outerShdw blurRad="38100" dist="38100" dir="2700000" algn="tl">
                  <a:srgbClr val="000000">
                    <a:alpha val="43137"/>
                  </a:srgbClr>
                </a:outerShdw>
              </a:effectLst>
            </a:endParaRPr>
          </a:p>
        </p:txBody>
      </p:sp>
      <p:sp>
        <p:nvSpPr>
          <p:cNvPr id="4" name="Text Placeholder 5"/>
          <p:cNvSpPr txBox="1">
            <a:spLocks/>
          </p:cNvSpPr>
          <p:nvPr/>
        </p:nvSpPr>
        <p:spPr>
          <a:xfrm>
            <a:off x="510790" y="3764715"/>
            <a:ext cx="8184662" cy="546798"/>
          </a:xfrm>
          <a:prstGeom prst="rect">
            <a:avLst/>
          </a:prstGeom>
        </p:spPr>
        <p:txBody>
          <a:bodyPr>
            <a:normAutofit/>
          </a:bodyPr>
          <a:lstStyle>
            <a:lvl1pPr marL="0" indent="0" algn="l" defTabSz="457200" rtl="0" eaLnBrk="1" latinLnBrk="0" hangingPunct="1">
              <a:lnSpc>
                <a:spcPct val="90000"/>
              </a:lnSpc>
              <a:spcBef>
                <a:spcPct val="20000"/>
              </a:spcBef>
              <a:buFont typeface="Arial"/>
              <a:buNone/>
              <a:defRPr sz="3000" b="0" i="0" kern="1200" baseline="0">
                <a:solidFill>
                  <a:srgbClr val="509E2F"/>
                </a:solidFill>
                <a:latin typeface="Orgon Slab Medium"/>
                <a:ea typeface="+mn-ea"/>
                <a:cs typeface="Orgon Slab Medium"/>
              </a:defRPr>
            </a:lvl1pPr>
            <a:lvl2pPr marL="457200" indent="0" algn="l" defTabSz="457200" rtl="0" eaLnBrk="1" latinLnBrk="0" hangingPunct="1">
              <a:spcBef>
                <a:spcPct val="20000"/>
              </a:spcBef>
              <a:buFont typeface="Arial"/>
              <a:buNone/>
              <a:defRPr sz="2800" b="0" i="0" kern="1200">
                <a:solidFill>
                  <a:srgbClr val="E8D3A2"/>
                </a:solidFill>
                <a:latin typeface="Encode Sans Normal Black"/>
                <a:ea typeface="+mn-ea"/>
                <a:cs typeface="Encode Sans Normal Black"/>
              </a:defRPr>
            </a:lvl2pPr>
            <a:lvl3pPr marL="914400" indent="0" algn="l" defTabSz="457200" rtl="0" eaLnBrk="1" latinLnBrk="0" hangingPunct="1">
              <a:spcBef>
                <a:spcPct val="20000"/>
              </a:spcBef>
              <a:buFont typeface="Arial"/>
              <a:buNone/>
              <a:defRPr sz="2400" b="0" i="0" kern="1200">
                <a:solidFill>
                  <a:srgbClr val="E8D3A2"/>
                </a:solidFill>
                <a:latin typeface="Encode Sans Normal Black"/>
                <a:ea typeface="+mn-ea"/>
                <a:cs typeface="Encode Sans Normal Black"/>
              </a:defRPr>
            </a:lvl3pPr>
            <a:lvl4pPr marL="1371600" indent="0" algn="l" defTabSz="457200" rtl="0" eaLnBrk="1" latinLnBrk="0" hangingPunct="1">
              <a:spcBef>
                <a:spcPct val="20000"/>
              </a:spcBef>
              <a:buFont typeface="Arial"/>
              <a:buNone/>
              <a:defRPr sz="2000" b="0" i="0" kern="1200">
                <a:solidFill>
                  <a:srgbClr val="E8D3A2"/>
                </a:solidFill>
                <a:latin typeface="Encode Sans Normal Black"/>
                <a:ea typeface="+mn-ea"/>
                <a:cs typeface="Encode Sans Normal Black"/>
              </a:defRPr>
            </a:lvl4pPr>
            <a:lvl5pPr marL="1828800" indent="0" algn="l" defTabSz="457200" rtl="0" eaLnBrk="1" latinLnBrk="0" hangingPunct="1">
              <a:spcBef>
                <a:spcPct val="20000"/>
              </a:spcBef>
              <a:buFont typeface="Arial"/>
              <a:buNone/>
              <a:defRPr sz="2000" b="0" i="0" kern="1200">
                <a:solidFill>
                  <a:srgbClr val="E8D3A2"/>
                </a:solidFill>
                <a:latin typeface="Encode Sans Normal Black"/>
                <a:ea typeface="+mn-ea"/>
                <a:cs typeface="Encode Sans Normal Blac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effectLst>
                <a:outerShdw blurRad="38100" dist="38100" dir="2700000" algn="tl">
                  <a:srgbClr val="000000">
                    <a:alpha val="43137"/>
                  </a:srgbClr>
                </a:outerShdw>
              </a:effectLst>
            </a:endParaRPr>
          </a:p>
          <a:p>
            <a:endParaRPr lang="en-US" dirty="0">
              <a:effectLst>
                <a:outerShdw blurRad="38100" dist="38100" dir="2700000" algn="tl">
                  <a:srgbClr val="000000">
                    <a:alpha val="43137"/>
                  </a:srgbClr>
                </a:outerShdw>
              </a:effectLst>
            </a:endParaRPr>
          </a:p>
        </p:txBody>
      </p:sp>
      <p:sp>
        <p:nvSpPr>
          <p:cNvPr id="7" name="Text Placeholder 5"/>
          <p:cNvSpPr txBox="1">
            <a:spLocks/>
          </p:cNvSpPr>
          <p:nvPr/>
        </p:nvSpPr>
        <p:spPr>
          <a:xfrm>
            <a:off x="398147" y="1768808"/>
            <a:ext cx="8184662" cy="546798"/>
          </a:xfrm>
          <a:prstGeom prst="rect">
            <a:avLst/>
          </a:prstGeom>
        </p:spPr>
        <p:txBody>
          <a:bodyPr>
            <a:normAutofit/>
          </a:bodyPr>
          <a:lstStyle>
            <a:lvl1pPr marL="0" indent="0" algn="l" defTabSz="457200" rtl="0" eaLnBrk="1" latinLnBrk="0" hangingPunct="1">
              <a:lnSpc>
                <a:spcPct val="90000"/>
              </a:lnSpc>
              <a:spcBef>
                <a:spcPct val="20000"/>
              </a:spcBef>
              <a:buFont typeface="Arial"/>
              <a:buNone/>
              <a:defRPr sz="3000" b="0" i="0" kern="1200" baseline="0">
                <a:solidFill>
                  <a:srgbClr val="509E2F"/>
                </a:solidFill>
                <a:latin typeface="Orgon Slab Medium"/>
                <a:ea typeface="+mn-ea"/>
                <a:cs typeface="Orgon Slab Medium"/>
              </a:defRPr>
            </a:lvl1pPr>
            <a:lvl2pPr marL="457200" indent="0" algn="l" defTabSz="457200" rtl="0" eaLnBrk="1" latinLnBrk="0" hangingPunct="1">
              <a:spcBef>
                <a:spcPct val="20000"/>
              </a:spcBef>
              <a:buFont typeface="Arial"/>
              <a:buNone/>
              <a:defRPr sz="2800" b="0" i="0" kern="1200">
                <a:solidFill>
                  <a:srgbClr val="E8D3A2"/>
                </a:solidFill>
                <a:latin typeface="Encode Sans Normal Black"/>
                <a:ea typeface="+mn-ea"/>
                <a:cs typeface="Encode Sans Normal Black"/>
              </a:defRPr>
            </a:lvl2pPr>
            <a:lvl3pPr marL="914400" indent="0" algn="l" defTabSz="457200" rtl="0" eaLnBrk="1" latinLnBrk="0" hangingPunct="1">
              <a:spcBef>
                <a:spcPct val="20000"/>
              </a:spcBef>
              <a:buFont typeface="Arial"/>
              <a:buNone/>
              <a:defRPr sz="2400" b="0" i="0" kern="1200">
                <a:solidFill>
                  <a:srgbClr val="E8D3A2"/>
                </a:solidFill>
                <a:latin typeface="Encode Sans Normal Black"/>
                <a:ea typeface="+mn-ea"/>
                <a:cs typeface="Encode Sans Normal Black"/>
              </a:defRPr>
            </a:lvl3pPr>
            <a:lvl4pPr marL="1371600" indent="0" algn="l" defTabSz="457200" rtl="0" eaLnBrk="1" latinLnBrk="0" hangingPunct="1">
              <a:spcBef>
                <a:spcPct val="20000"/>
              </a:spcBef>
              <a:buFont typeface="Arial"/>
              <a:buNone/>
              <a:defRPr sz="2000" b="0" i="0" kern="1200">
                <a:solidFill>
                  <a:srgbClr val="E8D3A2"/>
                </a:solidFill>
                <a:latin typeface="Encode Sans Normal Black"/>
                <a:ea typeface="+mn-ea"/>
                <a:cs typeface="Encode Sans Normal Black"/>
              </a:defRPr>
            </a:lvl4pPr>
            <a:lvl5pPr marL="1828800" indent="0" algn="l" defTabSz="457200" rtl="0" eaLnBrk="1" latinLnBrk="0" hangingPunct="1">
              <a:spcBef>
                <a:spcPct val="20000"/>
              </a:spcBef>
              <a:buFont typeface="Arial"/>
              <a:buNone/>
              <a:defRPr sz="2000" b="0" i="0" kern="1200">
                <a:solidFill>
                  <a:srgbClr val="E8D3A2"/>
                </a:solidFill>
                <a:latin typeface="Encode Sans Normal Black"/>
                <a:ea typeface="+mn-ea"/>
                <a:cs typeface="Encode Sans Normal Blac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solidFill>
                  <a:srgbClr val="00B0F0"/>
                </a:solidFill>
                <a:effectLst>
                  <a:outerShdw blurRad="38100" dist="38100" dir="2700000" algn="tl">
                    <a:srgbClr val="000000">
                      <a:alpha val="43137"/>
                    </a:srgbClr>
                  </a:outerShdw>
                </a:effectLst>
              </a:rPr>
              <a:t>RP&amp;A: No opposition voiced </a:t>
            </a:r>
          </a:p>
          <a:p>
            <a:endParaRPr lang="en-US" dirty="0">
              <a:effectLst>
                <a:outerShdw blurRad="38100" dist="38100" dir="2700000" algn="tl">
                  <a:srgbClr val="000000">
                    <a:alpha val="43137"/>
                  </a:srgbClr>
                </a:outerShdw>
              </a:effectLst>
            </a:endParaRPr>
          </a:p>
        </p:txBody>
      </p:sp>
      <p:sp>
        <p:nvSpPr>
          <p:cNvPr id="8" name="Text Placeholder 5"/>
          <p:cNvSpPr txBox="1">
            <a:spLocks/>
          </p:cNvSpPr>
          <p:nvPr/>
        </p:nvSpPr>
        <p:spPr>
          <a:xfrm>
            <a:off x="398147" y="2636878"/>
            <a:ext cx="8184662" cy="546798"/>
          </a:xfrm>
          <a:prstGeom prst="rect">
            <a:avLst/>
          </a:prstGeom>
        </p:spPr>
        <p:txBody>
          <a:bodyPr>
            <a:normAutofit/>
          </a:bodyPr>
          <a:lstStyle>
            <a:lvl1pPr marL="0" indent="0" algn="l" defTabSz="457200" rtl="0" eaLnBrk="1" latinLnBrk="0" hangingPunct="1">
              <a:lnSpc>
                <a:spcPct val="90000"/>
              </a:lnSpc>
              <a:spcBef>
                <a:spcPct val="20000"/>
              </a:spcBef>
              <a:buFont typeface="Arial"/>
              <a:buNone/>
              <a:defRPr sz="3000" b="0" i="0" kern="1200" baseline="0">
                <a:solidFill>
                  <a:srgbClr val="509E2F"/>
                </a:solidFill>
                <a:latin typeface="Orgon Slab Medium"/>
                <a:ea typeface="+mn-ea"/>
                <a:cs typeface="Orgon Slab Medium"/>
              </a:defRPr>
            </a:lvl1pPr>
            <a:lvl2pPr marL="457200" indent="0" algn="l" defTabSz="457200" rtl="0" eaLnBrk="1" latinLnBrk="0" hangingPunct="1">
              <a:spcBef>
                <a:spcPct val="20000"/>
              </a:spcBef>
              <a:buFont typeface="Arial"/>
              <a:buNone/>
              <a:defRPr sz="2800" b="0" i="0" kern="1200">
                <a:solidFill>
                  <a:srgbClr val="E8D3A2"/>
                </a:solidFill>
                <a:latin typeface="Encode Sans Normal Black"/>
                <a:ea typeface="+mn-ea"/>
                <a:cs typeface="Encode Sans Normal Black"/>
              </a:defRPr>
            </a:lvl2pPr>
            <a:lvl3pPr marL="914400" indent="0" algn="l" defTabSz="457200" rtl="0" eaLnBrk="1" latinLnBrk="0" hangingPunct="1">
              <a:spcBef>
                <a:spcPct val="20000"/>
              </a:spcBef>
              <a:buFont typeface="Arial"/>
              <a:buNone/>
              <a:defRPr sz="2400" b="0" i="0" kern="1200">
                <a:solidFill>
                  <a:srgbClr val="E8D3A2"/>
                </a:solidFill>
                <a:latin typeface="Encode Sans Normal Black"/>
                <a:ea typeface="+mn-ea"/>
                <a:cs typeface="Encode Sans Normal Black"/>
              </a:defRPr>
            </a:lvl3pPr>
            <a:lvl4pPr marL="1371600" indent="0" algn="l" defTabSz="457200" rtl="0" eaLnBrk="1" latinLnBrk="0" hangingPunct="1">
              <a:spcBef>
                <a:spcPct val="20000"/>
              </a:spcBef>
              <a:buFont typeface="Arial"/>
              <a:buNone/>
              <a:defRPr sz="2000" b="0" i="0" kern="1200">
                <a:solidFill>
                  <a:srgbClr val="E8D3A2"/>
                </a:solidFill>
                <a:latin typeface="Encode Sans Normal Black"/>
                <a:ea typeface="+mn-ea"/>
                <a:cs typeface="Encode Sans Normal Black"/>
              </a:defRPr>
            </a:lvl4pPr>
            <a:lvl5pPr marL="1828800" indent="0" algn="l" defTabSz="457200" rtl="0" eaLnBrk="1" latinLnBrk="0" hangingPunct="1">
              <a:spcBef>
                <a:spcPct val="20000"/>
              </a:spcBef>
              <a:buFont typeface="Arial"/>
              <a:buNone/>
              <a:defRPr sz="2000" b="0" i="0" kern="1200">
                <a:solidFill>
                  <a:srgbClr val="E8D3A2"/>
                </a:solidFill>
                <a:latin typeface="Encode Sans Normal Black"/>
                <a:ea typeface="+mn-ea"/>
                <a:cs typeface="Encode Sans Normal Blac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effectLst>
                  <a:outerShdw blurRad="38100" dist="38100" dir="2700000" algn="tl">
                    <a:srgbClr val="000000">
                      <a:alpha val="43137"/>
                    </a:srgbClr>
                  </a:outerShdw>
                </a:effectLst>
              </a:rPr>
              <a:t>Graduate Student Council: In favor</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38847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510790" y="2427820"/>
            <a:ext cx="8315710" cy="2673790"/>
          </a:xfrm>
        </p:spPr>
        <p:txBody>
          <a:bodyPr/>
          <a:lstStyle/>
          <a:p>
            <a:pPr marL="0" lvl="0" indent="0" fontAlgn="base">
              <a:buNone/>
            </a:pPr>
            <a:r>
              <a:rPr lang="en-US" dirty="0" smtClean="0">
                <a:solidFill>
                  <a:schemeClr val="accent4">
                    <a:lumMod val="10000"/>
                  </a:schemeClr>
                </a:solidFill>
              </a:rPr>
              <a:t>Please seek input from department colleagues about:</a:t>
            </a:r>
          </a:p>
          <a:p>
            <a:pPr marL="457200" lvl="0" indent="-457200" fontAlgn="base">
              <a:buFont typeface="+mj-lt"/>
              <a:buAutoNum type="arabicPeriod"/>
            </a:pPr>
            <a:r>
              <a:rPr lang="en-US" dirty="0" smtClean="0">
                <a:solidFill>
                  <a:schemeClr val="accent4">
                    <a:lumMod val="10000"/>
                  </a:schemeClr>
                </a:solidFill>
              </a:rPr>
              <a:t>Adding a two-day break in the fall</a:t>
            </a:r>
          </a:p>
          <a:p>
            <a:pPr marL="457200" lvl="0" indent="-457200" fontAlgn="base">
              <a:buFont typeface="+mj-lt"/>
              <a:buAutoNum type="arabicPeriod"/>
            </a:pPr>
            <a:r>
              <a:rPr lang="en-US" smtClean="0">
                <a:solidFill>
                  <a:schemeClr val="accent4">
                    <a:lumMod val="10000"/>
                  </a:schemeClr>
                </a:solidFill>
              </a:rPr>
              <a:t>The preferred timing </a:t>
            </a:r>
            <a:r>
              <a:rPr lang="en-US" dirty="0" smtClean="0">
                <a:solidFill>
                  <a:schemeClr val="accent4">
                    <a:lumMod val="10000"/>
                  </a:schemeClr>
                </a:solidFill>
              </a:rPr>
              <a:t>of this break</a:t>
            </a:r>
            <a:r>
              <a:rPr lang="en-US" dirty="0">
                <a:solidFill>
                  <a:schemeClr val="accent4">
                    <a:lumMod val="10000"/>
                  </a:schemeClr>
                </a:solidFill>
              </a:rPr>
              <a:t> </a:t>
            </a:r>
            <a:r>
              <a:rPr lang="en-US" dirty="0" smtClean="0">
                <a:solidFill>
                  <a:schemeClr val="accent4">
                    <a:lumMod val="10000"/>
                  </a:schemeClr>
                </a:solidFill>
              </a:rPr>
              <a:t>– month and days of the week</a:t>
            </a:r>
          </a:p>
          <a:p>
            <a:pPr marL="457200" lvl="0" indent="-457200" fontAlgn="base">
              <a:buFont typeface="+mj-lt"/>
              <a:buAutoNum type="arabicPeriod"/>
            </a:pPr>
            <a:endParaRPr lang="en-US" dirty="0">
              <a:solidFill>
                <a:schemeClr val="accent4">
                  <a:lumMod val="10000"/>
                </a:schemeClr>
              </a:solidFill>
            </a:endParaRPr>
          </a:p>
          <a:p>
            <a:pPr marL="0" lvl="0" indent="0" fontAlgn="base">
              <a:buNone/>
            </a:pPr>
            <a:r>
              <a:rPr lang="en-US" dirty="0" smtClean="0">
                <a:solidFill>
                  <a:schemeClr val="accent4">
                    <a:lumMod val="10000"/>
                  </a:schemeClr>
                </a:solidFill>
              </a:rPr>
              <a:t>Please make note of concerns, ask for a vote or otherwise determine consensus view and send a brief report to </a:t>
            </a:r>
            <a:r>
              <a:rPr lang="en-US" dirty="0" smtClean="0">
                <a:solidFill>
                  <a:schemeClr val="accent4">
                    <a:lumMod val="10000"/>
                  </a:schemeClr>
                </a:solidFill>
                <a:hlinkClick r:id="rId3"/>
              </a:rPr>
              <a:t>sedighs@mst.edu</a:t>
            </a:r>
            <a:r>
              <a:rPr lang="en-US" dirty="0" smtClean="0">
                <a:solidFill>
                  <a:schemeClr val="accent4">
                    <a:lumMod val="10000"/>
                  </a:schemeClr>
                </a:solidFill>
              </a:rPr>
              <a:t> by </a:t>
            </a:r>
            <a:r>
              <a:rPr lang="en-US" dirty="0" smtClean="0">
                <a:solidFill>
                  <a:srgbClr val="FF0000"/>
                </a:solidFill>
              </a:rPr>
              <a:t>January 14, 2019</a:t>
            </a:r>
            <a:r>
              <a:rPr lang="en-US" dirty="0" smtClean="0">
                <a:solidFill>
                  <a:schemeClr val="accent4">
                    <a:lumMod val="10000"/>
                  </a:schemeClr>
                </a:solidFill>
              </a:rPr>
              <a:t>.</a:t>
            </a:r>
          </a:p>
        </p:txBody>
      </p:sp>
      <p:sp>
        <p:nvSpPr>
          <p:cNvPr id="6" name="Text Placeholder 5"/>
          <p:cNvSpPr>
            <a:spLocks noGrp="1"/>
          </p:cNvSpPr>
          <p:nvPr>
            <p:ph type="body" sz="quarter" idx="13"/>
          </p:nvPr>
        </p:nvSpPr>
        <p:spPr>
          <a:xfrm>
            <a:off x="510790" y="1790003"/>
            <a:ext cx="8184662" cy="546798"/>
          </a:xfrm>
        </p:spPr>
        <p:txBody>
          <a:bodyPr/>
          <a:lstStyle/>
          <a:p>
            <a:r>
              <a:rPr lang="en-US" dirty="0" smtClean="0">
                <a:effectLst>
                  <a:outerShdw blurRad="38100" dist="38100" dir="2700000" algn="tl">
                    <a:srgbClr val="000000">
                      <a:alpha val="43137"/>
                    </a:srgbClr>
                  </a:outerShdw>
                </a:effectLst>
              </a:rPr>
              <a:t>Action Item for Senators</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4451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510790" y="2457661"/>
            <a:ext cx="8184662" cy="4067761"/>
          </a:xfrm>
        </p:spPr>
        <p:txBody>
          <a:bodyPr/>
          <a:lstStyle/>
          <a:p>
            <a:pPr algn="just"/>
            <a:r>
              <a:rPr lang="en-US" sz="2000" dirty="0" smtClean="0">
                <a:solidFill>
                  <a:schemeClr val="accent4">
                    <a:lumMod val="10000"/>
                  </a:schemeClr>
                </a:solidFill>
              </a:rPr>
              <a:t>To investigate the possibility of adding a break before Thanksgiving to the fall semester.</a:t>
            </a:r>
            <a:r>
              <a:rPr lang="en-US" sz="1800" dirty="0">
                <a:solidFill>
                  <a:schemeClr val="accent4">
                    <a:lumMod val="10000"/>
                  </a:schemeClr>
                </a:solidFill>
              </a:rPr>
              <a:t>	</a:t>
            </a:r>
          </a:p>
        </p:txBody>
      </p:sp>
      <p:sp>
        <p:nvSpPr>
          <p:cNvPr id="6" name="Text Placeholder 5"/>
          <p:cNvSpPr>
            <a:spLocks noGrp="1"/>
          </p:cNvSpPr>
          <p:nvPr>
            <p:ph type="body" sz="quarter" idx="13"/>
          </p:nvPr>
        </p:nvSpPr>
        <p:spPr>
          <a:xfrm>
            <a:off x="510790" y="1857967"/>
            <a:ext cx="8184662" cy="495999"/>
          </a:xfrm>
        </p:spPr>
        <p:txBody>
          <a:bodyPr>
            <a:normAutofit lnSpcReduction="10000"/>
          </a:bodyPr>
          <a:lstStyle/>
          <a:p>
            <a:r>
              <a:rPr lang="en-US" dirty="0" smtClean="0">
                <a:effectLst>
                  <a:outerShdw blurRad="38100" dist="38100" dir="2700000" algn="tl">
                    <a:srgbClr val="000000">
                      <a:alpha val="43137"/>
                    </a:srgbClr>
                  </a:outerShdw>
                </a:effectLst>
              </a:rPr>
              <a:t>Charge to Committee</a:t>
            </a:r>
          </a:p>
          <a:p>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569302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473083" y="1420250"/>
            <a:ext cx="8184662" cy="546798"/>
          </a:xfrm>
        </p:spPr>
        <p:txBody>
          <a:bodyPr>
            <a:normAutofit/>
          </a:bodyPr>
          <a:lstStyle/>
          <a:p>
            <a:r>
              <a:rPr lang="en-US" sz="1800" dirty="0" smtClean="0">
                <a:effectLst>
                  <a:outerShdw blurRad="38100" dist="38100" dir="2700000" algn="tl">
                    <a:srgbClr val="000000">
                      <a:alpha val="43137"/>
                    </a:srgbClr>
                  </a:outerShdw>
                </a:effectLst>
              </a:rPr>
              <a:t>Summary of Input from Academic Departments</a:t>
            </a:r>
            <a:endParaRPr lang="en-US" sz="1800" dirty="0">
              <a:effectLst>
                <a:outerShdw blurRad="38100" dist="38100" dir="2700000" algn="tl">
                  <a:srgbClr val="000000">
                    <a:alpha val="43137"/>
                  </a:srgbClr>
                </a:outerShdw>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1390359459"/>
              </p:ext>
            </p:extLst>
          </p:nvPr>
        </p:nvGraphicFramePr>
        <p:xfrm>
          <a:off x="600733" y="1841346"/>
          <a:ext cx="5743505" cy="4572000"/>
        </p:xfrm>
        <a:graphic>
          <a:graphicData uri="http://schemas.openxmlformats.org/drawingml/2006/table">
            <a:tbl>
              <a:tblPr/>
              <a:tblGrid>
                <a:gridCol w="4359212">
                  <a:extLst>
                    <a:ext uri="{9D8B030D-6E8A-4147-A177-3AD203B41FA5}">
                      <a16:colId xmlns:a16="http://schemas.microsoft.com/office/drawing/2014/main" val="4281421848"/>
                    </a:ext>
                  </a:extLst>
                </a:gridCol>
                <a:gridCol w="1384293">
                  <a:extLst>
                    <a:ext uri="{9D8B030D-6E8A-4147-A177-3AD203B41FA5}">
                      <a16:colId xmlns:a16="http://schemas.microsoft.com/office/drawing/2014/main" val="1154993431"/>
                    </a:ext>
                  </a:extLst>
                </a:gridCol>
              </a:tblGrid>
              <a:tr h="228600">
                <a:tc>
                  <a:txBody>
                    <a:bodyPr/>
                    <a:lstStyle/>
                    <a:p>
                      <a:pPr algn="l" fontAlgn="b"/>
                      <a:r>
                        <a:rPr lang="en-US" sz="1200" b="1" i="0" u="none" strike="noStrike" dirty="0">
                          <a:solidFill>
                            <a:srgbClr val="000000"/>
                          </a:solidFill>
                          <a:effectLst/>
                          <a:latin typeface="Orgon Slab" panose="02000503000000020004" pitchFamily="50" charset="0"/>
                        </a:rPr>
                        <a:t>Department </a:t>
                      </a: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tc>
                  <a:txBody>
                    <a:bodyPr/>
                    <a:lstStyle/>
                    <a:p>
                      <a:pPr algn="ctr" fontAlgn="b"/>
                      <a:r>
                        <a:rPr lang="en-US" sz="1200" b="1" i="0" u="none" strike="noStrike" dirty="0" smtClean="0">
                          <a:solidFill>
                            <a:srgbClr val="000000"/>
                          </a:solidFill>
                          <a:effectLst/>
                          <a:latin typeface="Orgon Slab" panose="02000503000000020004" pitchFamily="50" charset="0"/>
                        </a:rPr>
                        <a:t>Vote</a:t>
                      </a:r>
                      <a:endParaRPr lang="en-US" sz="1200" b="1" i="0" u="none" strike="noStrike" dirty="0">
                        <a:solidFill>
                          <a:srgbClr val="000000"/>
                        </a:solidFill>
                        <a:effectLst/>
                        <a:latin typeface="Orgon Slab" panose="02000503000000020004" pitchFamily="50" charset="0"/>
                      </a:endParaRP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extLst>
                  <a:ext uri="{0D108BD9-81ED-4DB2-BD59-A6C34878D82A}">
                    <a16:rowId xmlns:a16="http://schemas.microsoft.com/office/drawing/2014/main" val="3205899015"/>
                  </a:ext>
                </a:extLst>
              </a:tr>
              <a:tr h="228600">
                <a:tc>
                  <a:txBody>
                    <a:bodyPr/>
                    <a:lstStyle/>
                    <a:p>
                      <a:pPr algn="l" fontAlgn="ctr"/>
                      <a:r>
                        <a:rPr lang="en-US" sz="1200" b="0" i="0" u="none" strike="noStrike" dirty="0">
                          <a:solidFill>
                            <a:srgbClr val="00B0F0"/>
                          </a:solidFill>
                          <a:effectLst/>
                          <a:latin typeface="Orgon Slab" panose="02000503000000020004" pitchFamily="50" charset="0"/>
                        </a:rPr>
                        <a:t>Arts, Language, and Philosophy</a:t>
                      </a: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tc>
                  <a:txBody>
                    <a:bodyPr/>
                    <a:lstStyle/>
                    <a:p>
                      <a:pPr algn="ctr" fontAlgn="ctr"/>
                      <a:r>
                        <a:rPr lang="en-US" sz="1200" b="0" i="0" u="none" strike="noStrike" dirty="0" smtClean="0">
                          <a:solidFill>
                            <a:srgbClr val="00B0F0"/>
                          </a:solidFill>
                          <a:effectLst/>
                          <a:latin typeface="Orgon Slab" panose="02000503000000020004" pitchFamily="50" charset="0"/>
                        </a:rPr>
                        <a:t>No consensus</a:t>
                      </a:r>
                      <a:endParaRPr lang="en-US" sz="1200" b="0" i="0" u="none" strike="noStrike" dirty="0">
                        <a:solidFill>
                          <a:srgbClr val="00B0F0"/>
                        </a:solidFill>
                        <a:effectLst/>
                        <a:latin typeface="Orgon Slab" panose="02000503000000020004" pitchFamily="50" charset="0"/>
                      </a:endParaRP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extLst>
                  <a:ext uri="{0D108BD9-81ED-4DB2-BD59-A6C34878D82A}">
                    <a16:rowId xmlns:a16="http://schemas.microsoft.com/office/drawing/2014/main" val="2889365278"/>
                  </a:ext>
                </a:extLst>
              </a:tr>
              <a:tr h="228600">
                <a:tc>
                  <a:txBody>
                    <a:bodyPr/>
                    <a:lstStyle/>
                    <a:p>
                      <a:pPr algn="l" fontAlgn="ctr"/>
                      <a:r>
                        <a:rPr lang="en-US" sz="1200" b="0" i="0" u="none" strike="noStrike" dirty="0">
                          <a:solidFill>
                            <a:srgbClr val="000000"/>
                          </a:solidFill>
                          <a:effectLst/>
                          <a:latin typeface="Orgon Slab" panose="02000503000000020004" pitchFamily="50" charset="0"/>
                        </a:rPr>
                        <a:t>Biological Sciences</a:t>
                      </a: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tc>
                  <a:txBody>
                    <a:bodyPr/>
                    <a:lstStyle/>
                    <a:p>
                      <a:pPr algn="ctr" fontAlgn="ctr"/>
                      <a:r>
                        <a:rPr lang="en-US" sz="1200" b="0" i="0" u="none" strike="noStrike" dirty="0" smtClean="0">
                          <a:solidFill>
                            <a:srgbClr val="000000"/>
                          </a:solidFill>
                          <a:effectLst/>
                          <a:latin typeface="Orgon Slab" panose="02000503000000020004" pitchFamily="50" charset="0"/>
                        </a:rPr>
                        <a:t>For</a:t>
                      </a:r>
                      <a:endParaRPr lang="en-US" sz="1200" b="0" i="0" u="none" strike="noStrike" dirty="0">
                        <a:solidFill>
                          <a:srgbClr val="000000"/>
                        </a:solidFill>
                        <a:effectLst/>
                        <a:latin typeface="Orgon Slab" panose="02000503000000020004" pitchFamily="50" charset="0"/>
                      </a:endParaRP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extLst>
                  <a:ext uri="{0D108BD9-81ED-4DB2-BD59-A6C34878D82A}">
                    <a16:rowId xmlns:a16="http://schemas.microsoft.com/office/drawing/2014/main" val="507550223"/>
                  </a:ext>
                </a:extLst>
              </a:tr>
              <a:tr h="228600">
                <a:tc>
                  <a:txBody>
                    <a:bodyPr/>
                    <a:lstStyle/>
                    <a:p>
                      <a:pPr algn="l" fontAlgn="ctr"/>
                      <a:r>
                        <a:rPr lang="en-US" sz="1200" b="0" i="0" u="none" strike="noStrike" dirty="0">
                          <a:solidFill>
                            <a:srgbClr val="000000"/>
                          </a:solidFill>
                          <a:effectLst/>
                          <a:latin typeface="Orgon Slab" panose="02000503000000020004" pitchFamily="50" charset="0"/>
                        </a:rPr>
                        <a:t>Business and Information Technology</a:t>
                      </a: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tc>
                  <a:txBody>
                    <a:bodyPr/>
                    <a:lstStyle/>
                    <a:p>
                      <a:pPr algn="ctr" fontAlgn="ctr"/>
                      <a:r>
                        <a:rPr lang="en-US" sz="1200" b="0" i="0" u="none" strike="noStrike" dirty="0" smtClean="0">
                          <a:solidFill>
                            <a:srgbClr val="000000"/>
                          </a:solidFill>
                          <a:effectLst/>
                          <a:latin typeface="Orgon Slab" panose="02000503000000020004" pitchFamily="50" charset="0"/>
                        </a:rPr>
                        <a:t>For</a:t>
                      </a:r>
                      <a:endParaRPr lang="en-US" sz="1200" b="0" i="0" u="none" strike="noStrike" dirty="0">
                        <a:solidFill>
                          <a:srgbClr val="000000"/>
                        </a:solidFill>
                        <a:effectLst/>
                        <a:latin typeface="Orgon Slab" panose="02000503000000020004" pitchFamily="50" charset="0"/>
                      </a:endParaRP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extLst>
                  <a:ext uri="{0D108BD9-81ED-4DB2-BD59-A6C34878D82A}">
                    <a16:rowId xmlns:a16="http://schemas.microsoft.com/office/drawing/2014/main" val="3684484533"/>
                  </a:ext>
                </a:extLst>
              </a:tr>
              <a:tr h="228600">
                <a:tc>
                  <a:txBody>
                    <a:bodyPr/>
                    <a:lstStyle/>
                    <a:p>
                      <a:pPr algn="l" fontAlgn="ctr"/>
                      <a:r>
                        <a:rPr lang="en-US" sz="1200" b="0" i="0" u="none" strike="noStrike" dirty="0">
                          <a:solidFill>
                            <a:srgbClr val="000000"/>
                          </a:solidFill>
                          <a:effectLst/>
                          <a:latin typeface="Orgon Slab" panose="02000503000000020004" pitchFamily="50" charset="0"/>
                        </a:rPr>
                        <a:t>Chemical and Biochemical Engineering</a:t>
                      </a: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solidFill>
                      <a:srgbClr val="FF9966"/>
                    </a:solidFill>
                  </a:tcPr>
                </a:tc>
                <a:tc>
                  <a:txBody>
                    <a:bodyPr/>
                    <a:lstStyle/>
                    <a:p>
                      <a:pPr algn="ctr" fontAlgn="ctr"/>
                      <a:r>
                        <a:rPr lang="en-US" sz="1200" b="0" i="0" u="none" strike="noStrike" dirty="0" smtClean="0">
                          <a:solidFill>
                            <a:srgbClr val="000000"/>
                          </a:solidFill>
                          <a:effectLst/>
                          <a:latin typeface="Orgon Slab" panose="02000503000000020004" pitchFamily="50" charset="0"/>
                        </a:rPr>
                        <a:t>Delinquent</a:t>
                      </a:r>
                      <a:endParaRPr lang="en-US" sz="1200" b="0" i="0" u="none" strike="noStrike" dirty="0">
                        <a:solidFill>
                          <a:srgbClr val="000000"/>
                        </a:solidFill>
                        <a:effectLst/>
                        <a:latin typeface="Orgon Slab" panose="02000503000000020004" pitchFamily="50" charset="0"/>
                      </a:endParaRP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solidFill>
                      <a:srgbClr val="FF9966"/>
                    </a:solidFill>
                  </a:tcPr>
                </a:tc>
                <a:extLst>
                  <a:ext uri="{0D108BD9-81ED-4DB2-BD59-A6C34878D82A}">
                    <a16:rowId xmlns:a16="http://schemas.microsoft.com/office/drawing/2014/main" val="2816348892"/>
                  </a:ext>
                </a:extLst>
              </a:tr>
              <a:tr h="228600">
                <a:tc>
                  <a:txBody>
                    <a:bodyPr/>
                    <a:lstStyle/>
                    <a:p>
                      <a:pPr algn="l" fontAlgn="ctr"/>
                      <a:r>
                        <a:rPr lang="en-US" sz="1200" b="0" i="0" u="none" strike="noStrike" dirty="0">
                          <a:solidFill>
                            <a:srgbClr val="000000"/>
                          </a:solidFill>
                          <a:effectLst/>
                          <a:latin typeface="Orgon Slab" panose="02000503000000020004" pitchFamily="50" charset="0"/>
                        </a:rPr>
                        <a:t>Chemistry</a:t>
                      </a: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solidFill>
                      <a:srgbClr val="FF9966"/>
                    </a:solidFill>
                  </a:tcPr>
                </a:tc>
                <a:tc>
                  <a:txBody>
                    <a:bodyPr/>
                    <a:lstStyle/>
                    <a:p>
                      <a:pPr algn="ctr" fontAlgn="ctr"/>
                      <a:r>
                        <a:rPr lang="en-US" sz="1200" b="0" i="0" u="none" strike="noStrike" dirty="0" smtClean="0">
                          <a:solidFill>
                            <a:srgbClr val="000000"/>
                          </a:solidFill>
                          <a:effectLst/>
                          <a:latin typeface="Orgon Slab" panose="02000503000000020004" pitchFamily="50" charset="0"/>
                        </a:rPr>
                        <a:t>Delinquent</a:t>
                      </a:r>
                      <a:endParaRPr lang="en-US" sz="1200" b="0" i="0" u="none" strike="noStrike" dirty="0">
                        <a:solidFill>
                          <a:srgbClr val="000000"/>
                        </a:solidFill>
                        <a:effectLst/>
                        <a:latin typeface="Orgon Slab" panose="02000503000000020004" pitchFamily="50" charset="0"/>
                      </a:endParaRP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solidFill>
                      <a:srgbClr val="FF9966"/>
                    </a:solidFill>
                  </a:tcPr>
                </a:tc>
                <a:extLst>
                  <a:ext uri="{0D108BD9-81ED-4DB2-BD59-A6C34878D82A}">
                    <a16:rowId xmlns:a16="http://schemas.microsoft.com/office/drawing/2014/main" val="1999628434"/>
                  </a:ext>
                </a:extLst>
              </a:tr>
              <a:tr h="228600">
                <a:tc>
                  <a:txBody>
                    <a:bodyPr/>
                    <a:lstStyle/>
                    <a:p>
                      <a:pPr algn="l" fontAlgn="ctr"/>
                      <a:r>
                        <a:rPr lang="en-US" sz="1200" b="0" i="0" u="none" strike="noStrike" dirty="0">
                          <a:solidFill>
                            <a:srgbClr val="00B0F0"/>
                          </a:solidFill>
                          <a:effectLst/>
                          <a:latin typeface="Orgon Slab" panose="02000503000000020004" pitchFamily="50" charset="0"/>
                        </a:rPr>
                        <a:t>Civil, Architectural, and Environmental Engineering</a:t>
                      </a: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200" b="0" i="0" u="none" strike="noStrike" dirty="0" smtClean="0">
                          <a:solidFill>
                            <a:srgbClr val="00B0F0"/>
                          </a:solidFill>
                          <a:effectLst/>
                          <a:latin typeface="Orgon Slab" panose="02000503000000020004" pitchFamily="50" charset="0"/>
                        </a:rPr>
                        <a:t>No consensus</a:t>
                      </a: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extLst>
                  <a:ext uri="{0D108BD9-81ED-4DB2-BD59-A6C34878D82A}">
                    <a16:rowId xmlns:a16="http://schemas.microsoft.com/office/drawing/2014/main" val="2114766572"/>
                  </a:ext>
                </a:extLst>
              </a:tr>
              <a:tr h="228600">
                <a:tc>
                  <a:txBody>
                    <a:bodyPr/>
                    <a:lstStyle/>
                    <a:p>
                      <a:pPr algn="l" fontAlgn="ctr"/>
                      <a:r>
                        <a:rPr lang="en-US" sz="1200" b="0" i="0" u="none" strike="noStrike" dirty="0">
                          <a:solidFill>
                            <a:srgbClr val="000000"/>
                          </a:solidFill>
                          <a:effectLst/>
                          <a:latin typeface="Orgon Slab" panose="02000503000000020004" pitchFamily="50" charset="0"/>
                        </a:rPr>
                        <a:t>Computer Science</a:t>
                      </a: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solidFill>
                      <a:srgbClr val="FF9966"/>
                    </a:solidFill>
                  </a:tcPr>
                </a:tc>
                <a:tc>
                  <a:txBody>
                    <a:bodyPr/>
                    <a:lstStyle/>
                    <a:p>
                      <a:pPr algn="ctr" fontAlgn="ctr"/>
                      <a:r>
                        <a:rPr lang="en-US" sz="1200" b="0" i="0" u="none" strike="noStrike" dirty="0" smtClean="0">
                          <a:solidFill>
                            <a:srgbClr val="000000"/>
                          </a:solidFill>
                          <a:effectLst/>
                          <a:latin typeface="Orgon Slab" panose="02000503000000020004" pitchFamily="50" charset="0"/>
                        </a:rPr>
                        <a:t>Delinquent</a:t>
                      </a:r>
                      <a:endParaRPr lang="en-US" sz="1200" b="0" i="0" u="none" strike="noStrike" dirty="0">
                        <a:solidFill>
                          <a:srgbClr val="000000"/>
                        </a:solidFill>
                        <a:effectLst/>
                        <a:latin typeface="Orgon Slab" panose="02000503000000020004" pitchFamily="50" charset="0"/>
                      </a:endParaRP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solidFill>
                      <a:srgbClr val="FF9966"/>
                    </a:solidFill>
                  </a:tcPr>
                </a:tc>
                <a:extLst>
                  <a:ext uri="{0D108BD9-81ED-4DB2-BD59-A6C34878D82A}">
                    <a16:rowId xmlns:a16="http://schemas.microsoft.com/office/drawing/2014/main" val="2224505873"/>
                  </a:ext>
                </a:extLst>
              </a:tr>
              <a:tr h="228600">
                <a:tc>
                  <a:txBody>
                    <a:bodyPr/>
                    <a:lstStyle/>
                    <a:p>
                      <a:pPr algn="l" fontAlgn="ctr"/>
                      <a:r>
                        <a:rPr lang="en-US" sz="1200" b="0" i="0" u="none" strike="noStrike" dirty="0">
                          <a:solidFill>
                            <a:srgbClr val="00B050"/>
                          </a:solidFill>
                          <a:effectLst/>
                          <a:latin typeface="Orgon Slab" panose="02000503000000020004" pitchFamily="50" charset="0"/>
                        </a:rPr>
                        <a:t>Economics</a:t>
                      </a: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tc>
                  <a:txBody>
                    <a:bodyPr/>
                    <a:lstStyle/>
                    <a:p>
                      <a:pPr algn="ctr" fontAlgn="ctr"/>
                      <a:r>
                        <a:rPr lang="en-US" sz="1200" b="0" i="0" u="none" strike="noStrike" dirty="0" smtClean="0">
                          <a:solidFill>
                            <a:srgbClr val="00B050"/>
                          </a:solidFill>
                          <a:effectLst/>
                          <a:latin typeface="Orgon Slab" panose="02000503000000020004" pitchFamily="50" charset="0"/>
                        </a:rPr>
                        <a:t>For</a:t>
                      </a:r>
                      <a:endParaRPr lang="en-US" sz="1200" b="0" i="0" u="none" strike="noStrike" dirty="0">
                        <a:solidFill>
                          <a:srgbClr val="00B050"/>
                        </a:solidFill>
                        <a:effectLst/>
                        <a:latin typeface="Orgon Slab" panose="02000503000000020004" pitchFamily="50" charset="0"/>
                      </a:endParaRP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extLst>
                  <a:ext uri="{0D108BD9-81ED-4DB2-BD59-A6C34878D82A}">
                    <a16:rowId xmlns:a16="http://schemas.microsoft.com/office/drawing/2014/main" val="1261092746"/>
                  </a:ext>
                </a:extLst>
              </a:tr>
              <a:tr h="228600">
                <a:tc>
                  <a:txBody>
                    <a:bodyPr/>
                    <a:lstStyle/>
                    <a:p>
                      <a:pPr algn="l" fontAlgn="ctr"/>
                      <a:r>
                        <a:rPr lang="en-US" sz="1200" b="0" i="0" u="none" strike="noStrike" dirty="0">
                          <a:solidFill>
                            <a:srgbClr val="00B0F0"/>
                          </a:solidFill>
                          <a:effectLst/>
                          <a:latin typeface="Orgon Slab" panose="02000503000000020004" pitchFamily="50" charset="0"/>
                        </a:rPr>
                        <a:t>Electrical and Computer Engineering</a:t>
                      </a: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200" b="0" i="0" u="none" strike="noStrike" dirty="0" smtClean="0">
                          <a:solidFill>
                            <a:srgbClr val="00B0F0"/>
                          </a:solidFill>
                          <a:effectLst/>
                          <a:latin typeface="Orgon Slab" panose="02000503000000020004" pitchFamily="50" charset="0"/>
                        </a:rPr>
                        <a:t>No consensus</a:t>
                      </a: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extLst>
                  <a:ext uri="{0D108BD9-81ED-4DB2-BD59-A6C34878D82A}">
                    <a16:rowId xmlns:a16="http://schemas.microsoft.com/office/drawing/2014/main" val="3485613029"/>
                  </a:ext>
                </a:extLst>
              </a:tr>
              <a:tr h="228600">
                <a:tc>
                  <a:txBody>
                    <a:bodyPr/>
                    <a:lstStyle/>
                    <a:p>
                      <a:pPr algn="l" fontAlgn="ctr"/>
                      <a:r>
                        <a:rPr lang="en-US" sz="1200" b="0" i="0" u="none" strike="noStrike" dirty="0">
                          <a:solidFill>
                            <a:srgbClr val="FF0000"/>
                          </a:solidFill>
                          <a:effectLst/>
                          <a:latin typeface="Orgon Slab" panose="02000503000000020004" pitchFamily="50" charset="0"/>
                        </a:rPr>
                        <a:t>Engineering Management and Systems Engineering</a:t>
                      </a: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tc>
                  <a:txBody>
                    <a:bodyPr/>
                    <a:lstStyle/>
                    <a:p>
                      <a:pPr algn="ctr" fontAlgn="ctr"/>
                      <a:r>
                        <a:rPr lang="en-US" sz="1200" b="0" i="0" u="none" strike="noStrike" dirty="0" smtClean="0">
                          <a:solidFill>
                            <a:srgbClr val="FF0000"/>
                          </a:solidFill>
                          <a:effectLst/>
                          <a:latin typeface="Orgon Slab" panose="02000503000000020004" pitchFamily="50" charset="0"/>
                        </a:rPr>
                        <a:t>Against</a:t>
                      </a:r>
                      <a:endParaRPr lang="en-US" sz="1200" b="0" i="0" u="none" strike="noStrike" dirty="0">
                        <a:solidFill>
                          <a:srgbClr val="FF0000"/>
                        </a:solidFill>
                        <a:effectLst/>
                        <a:latin typeface="Orgon Slab" panose="02000503000000020004" pitchFamily="50" charset="0"/>
                      </a:endParaRP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extLst>
                  <a:ext uri="{0D108BD9-81ED-4DB2-BD59-A6C34878D82A}">
                    <a16:rowId xmlns:a16="http://schemas.microsoft.com/office/drawing/2014/main" val="1782047943"/>
                  </a:ext>
                </a:extLst>
              </a:tr>
              <a:tr h="228600">
                <a:tc>
                  <a:txBody>
                    <a:bodyPr/>
                    <a:lstStyle/>
                    <a:p>
                      <a:pPr algn="l" fontAlgn="ctr"/>
                      <a:r>
                        <a:rPr lang="en-US" sz="1200" b="0" i="0" u="none" strike="noStrike" dirty="0">
                          <a:solidFill>
                            <a:srgbClr val="00B050"/>
                          </a:solidFill>
                          <a:effectLst/>
                          <a:latin typeface="Orgon Slab" panose="02000503000000020004" pitchFamily="50" charset="0"/>
                        </a:rPr>
                        <a:t>English and Technical Communication</a:t>
                      </a: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tc>
                  <a:txBody>
                    <a:bodyPr/>
                    <a:lstStyle/>
                    <a:p>
                      <a:pPr algn="ctr" fontAlgn="ctr"/>
                      <a:r>
                        <a:rPr lang="en-US" sz="1200" b="0" i="0" u="none" strike="noStrike" dirty="0" smtClean="0">
                          <a:solidFill>
                            <a:srgbClr val="00B050"/>
                          </a:solidFill>
                          <a:effectLst/>
                          <a:latin typeface="Orgon Slab" panose="02000503000000020004" pitchFamily="50" charset="0"/>
                        </a:rPr>
                        <a:t>For</a:t>
                      </a:r>
                      <a:endParaRPr lang="en-US" sz="1200" b="0" i="0" u="none" strike="noStrike" dirty="0">
                        <a:solidFill>
                          <a:srgbClr val="00B050"/>
                        </a:solidFill>
                        <a:effectLst/>
                        <a:latin typeface="Orgon Slab" panose="02000503000000020004" pitchFamily="50" charset="0"/>
                      </a:endParaRP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extLst>
                  <a:ext uri="{0D108BD9-81ED-4DB2-BD59-A6C34878D82A}">
                    <a16:rowId xmlns:a16="http://schemas.microsoft.com/office/drawing/2014/main" val="1323221117"/>
                  </a:ext>
                </a:extLst>
              </a:tr>
              <a:tr h="228600">
                <a:tc>
                  <a:txBody>
                    <a:bodyPr/>
                    <a:lstStyle/>
                    <a:p>
                      <a:pPr algn="l" fontAlgn="ctr"/>
                      <a:r>
                        <a:rPr lang="en-US" sz="1200" b="0" i="0" u="none" strike="noStrike" dirty="0">
                          <a:solidFill>
                            <a:srgbClr val="00B050"/>
                          </a:solidFill>
                          <a:effectLst/>
                          <a:latin typeface="Orgon Slab" panose="02000503000000020004" pitchFamily="50" charset="0"/>
                        </a:rPr>
                        <a:t>Geosciences and Geological and Petroleum Engineering</a:t>
                      </a: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tc>
                  <a:txBody>
                    <a:bodyPr/>
                    <a:lstStyle/>
                    <a:p>
                      <a:pPr algn="ctr" fontAlgn="ctr"/>
                      <a:r>
                        <a:rPr lang="en-US" sz="1200" b="0" i="0" u="none" strike="noStrike" dirty="0" smtClean="0">
                          <a:solidFill>
                            <a:srgbClr val="00B050"/>
                          </a:solidFill>
                          <a:effectLst/>
                          <a:latin typeface="Orgon Slab" panose="02000503000000020004" pitchFamily="50" charset="0"/>
                        </a:rPr>
                        <a:t>For</a:t>
                      </a:r>
                      <a:endParaRPr lang="en-US" sz="1200" b="0" i="0" u="none" strike="noStrike" dirty="0">
                        <a:solidFill>
                          <a:srgbClr val="00B050"/>
                        </a:solidFill>
                        <a:effectLst/>
                        <a:latin typeface="Orgon Slab" panose="02000503000000020004" pitchFamily="50" charset="0"/>
                      </a:endParaRP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extLst>
                  <a:ext uri="{0D108BD9-81ED-4DB2-BD59-A6C34878D82A}">
                    <a16:rowId xmlns:a16="http://schemas.microsoft.com/office/drawing/2014/main" val="4068351908"/>
                  </a:ext>
                </a:extLst>
              </a:tr>
              <a:tr h="228600">
                <a:tc>
                  <a:txBody>
                    <a:bodyPr/>
                    <a:lstStyle/>
                    <a:p>
                      <a:pPr algn="l" fontAlgn="ctr"/>
                      <a:r>
                        <a:rPr lang="en-US" sz="1200" b="0" i="0" u="none" strike="noStrike" dirty="0">
                          <a:solidFill>
                            <a:srgbClr val="00B050"/>
                          </a:solidFill>
                          <a:effectLst/>
                          <a:latin typeface="Orgon Slab" panose="02000503000000020004" pitchFamily="50" charset="0"/>
                        </a:rPr>
                        <a:t>History and Political Science</a:t>
                      </a: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tc>
                  <a:txBody>
                    <a:bodyPr/>
                    <a:lstStyle/>
                    <a:p>
                      <a:pPr algn="ctr" fontAlgn="ctr"/>
                      <a:r>
                        <a:rPr lang="en-US" sz="1200" b="0" i="0" u="none" strike="noStrike" dirty="0" smtClean="0">
                          <a:solidFill>
                            <a:srgbClr val="00B050"/>
                          </a:solidFill>
                          <a:effectLst/>
                          <a:latin typeface="Orgon Slab" panose="02000503000000020004" pitchFamily="50" charset="0"/>
                        </a:rPr>
                        <a:t>For</a:t>
                      </a:r>
                      <a:endParaRPr lang="en-US" sz="1200" b="0" i="0" u="none" strike="noStrike" dirty="0">
                        <a:solidFill>
                          <a:srgbClr val="00B050"/>
                        </a:solidFill>
                        <a:effectLst/>
                        <a:latin typeface="Orgon Slab" panose="02000503000000020004" pitchFamily="50" charset="0"/>
                      </a:endParaRP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extLst>
                  <a:ext uri="{0D108BD9-81ED-4DB2-BD59-A6C34878D82A}">
                    <a16:rowId xmlns:a16="http://schemas.microsoft.com/office/drawing/2014/main" val="820338198"/>
                  </a:ext>
                </a:extLst>
              </a:tr>
              <a:tr h="228600">
                <a:tc>
                  <a:txBody>
                    <a:bodyPr/>
                    <a:lstStyle/>
                    <a:p>
                      <a:pPr algn="l" fontAlgn="ctr"/>
                      <a:r>
                        <a:rPr lang="en-US" sz="1200" b="0" i="0" u="none" strike="noStrike" dirty="0">
                          <a:solidFill>
                            <a:srgbClr val="FF0000"/>
                          </a:solidFill>
                          <a:effectLst/>
                          <a:latin typeface="Orgon Slab" panose="02000503000000020004" pitchFamily="50" charset="0"/>
                        </a:rPr>
                        <a:t>Materials Science and Engineering</a:t>
                      </a: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tc>
                  <a:txBody>
                    <a:bodyPr/>
                    <a:lstStyle/>
                    <a:p>
                      <a:pPr algn="ctr" fontAlgn="ctr"/>
                      <a:r>
                        <a:rPr lang="en-US" sz="1200" b="0" i="0" u="none" strike="noStrike" dirty="0" smtClean="0">
                          <a:solidFill>
                            <a:srgbClr val="FF0000"/>
                          </a:solidFill>
                          <a:effectLst/>
                          <a:latin typeface="Orgon Slab" panose="02000503000000020004" pitchFamily="50" charset="0"/>
                        </a:rPr>
                        <a:t>Against</a:t>
                      </a:r>
                      <a:endParaRPr lang="en-US" sz="1200" b="0" i="0" u="none" strike="noStrike" dirty="0">
                        <a:solidFill>
                          <a:srgbClr val="FF0000"/>
                        </a:solidFill>
                        <a:effectLst/>
                        <a:latin typeface="Orgon Slab" panose="02000503000000020004" pitchFamily="50" charset="0"/>
                      </a:endParaRP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extLst>
                  <a:ext uri="{0D108BD9-81ED-4DB2-BD59-A6C34878D82A}">
                    <a16:rowId xmlns:a16="http://schemas.microsoft.com/office/drawing/2014/main" val="3709561062"/>
                  </a:ext>
                </a:extLst>
              </a:tr>
              <a:tr h="228600">
                <a:tc>
                  <a:txBody>
                    <a:bodyPr/>
                    <a:lstStyle/>
                    <a:p>
                      <a:pPr algn="l" fontAlgn="ctr"/>
                      <a:r>
                        <a:rPr lang="en-US" sz="1200" b="0" i="0" u="none" strike="noStrike" dirty="0">
                          <a:solidFill>
                            <a:srgbClr val="00B050"/>
                          </a:solidFill>
                          <a:effectLst/>
                          <a:latin typeface="Orgon Slab" panose="02000503000000020004" pitchFamily="50" charset="0"/>
                        </a:rPr>
                        <a:t>Mathematics and Statistics</a:t>
                      </a: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tc>
                  <a:txBody>
                    <a:bodyPr/>
                    <a:lstStyle/>
                    <a:p>
                      <a:pPr algn="ctr" fontAlgn="ctr"/>
                      <a:r>
                        <a:rPr lang="en-US" sz="1200" b="0" i="0" u="none" strike="noStrike" dirty="0" smtClean="0">
                          <a:solidFill>
                            <a:srgbClr val="00B050"/>
                          </a:solidFill>
                          <a:effectLst/>
                          <a:latin typeface="Orgon Slab" panose="02000503000000020004" pitchFamily="50" charset="0"/>
                        </a:rPr>
                        <a:t>For</a:t>
                      </a:r>
                      <a:endParaRPr lang="en-US" sz="1200" b="0" i="0" u="none" strike="noStrike" dirty="0">
                        <a:solidFill>
                          <a:srgbClr val="00B050"/>
                        </a:solidFill>
                        <a:effectLst/>
                        <a:latin typeface="Orgon Slab" panose="02000503000000020004" pitchFamily="50" charset="0"/>
                      </a:endParaRP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extLst>
                  <a:ext uri="{0D108BD9-81ED-4DB2-BD59-A6C34878D82A}">
                    <a16:rowId xmlns:a16="http://schemas.microsoft.com/office/drawing/2014/main" val="852410029"/>
                  </a:ext>
                </a:extLst>
              </a:tr>
              <a:tr h="228600">
                <a:tc>
                  <a:txBody>
                    <a:bodyPr/>
                    <a:lstStyle/>
                    <a:p>
                      <a:pPr algn="l" fontAlgn="ctr"/>
                      <a:r>
                        <a:rPr lang="en-US" sz="1200" b="0" i="0" u="none" strike="noStrike" dirty="0">
                          <a:solidFill>
                            <a:srgbClr val="00B0F0"/>
                          </a:solidFill>
                          <a:effectLst/>
                          <a:latin typeface="Orgon Slab" panose="02000503000000020004" pitchFamily="50" charset="0"/>
                        </a:rPr>
                        <a:t>Mechanical and Aerospace Engineering</a:t>
                      </a: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tc>
                  <a:txBody>
                    <a:bodyPr/>
                    <a:lstStyle/>
                    <a:p>
                      <a:pPr algn="ctr" fontAlgn="ctr"/>
                      <a:r>
                        <a:rPr lang="en-US" sz="1200" b="0" i="0" u="none" strike="noStrike" dirty="0" smtClean="0">
                          <a:solidFill>
                            <a:srgbClr val="00B0F0"/>
                          </a:solidFill>
                          <a:effectLst/>
                          <a:latin typeface="Orgon Slab" panose="02000503000000020004" pitchFamily="50" charset="0"/>
                        </a:rPr>
                        <a:t>No consensus</a:t>
                      </a:r>
                      <a:endParaRPr lang="en-US" sz="1200" b="0" i="0" u="none" strike="noStrike" dirty="0">
                        <a:solidFill>
                          <a:srgbClr val="00B0F0"/>
                        </a:solidFill>
                        <a:effectLst/>
                        <a:latin typeface="Orgon Slab" panose="02000503000000020004" pitchFamily="50" charset="0"/>
                      </a:endParaRP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extLst>
                  <a:ext uri="{0D108BD9-81ED-4DB2-BD59-A6C34878D82A}">
                    <a16:rowId xmlns:a16="http://schemas.microsoft.com/office/drawing/2014/main" val="4153351979"/>
                  </a:ext>
                </a:extLst>
              </a:tr>
              <a:tr h="228600">
                <a:tc>
                  <a:txBody>
                    <a:bodyPr/>
                    <a:lstStyle/>
                    <a:p>
                      <a:pPr algn="l" fontAlgn="ctr"/>
                      <a:r>
                        <a:rPr lang="en-US" sz="1200" b="0" i="0" u="none" strike="noStrike" dirty="0">
                          <a:solidFill>
                            <a:srgbClr val="FF0000"/>
                          </a:solidFill>
                          <a:effectLst/>
                          <a:latin typeface="Orgon Slab" panose="02000503000000020004" pitchFamily="50" charset="0"/>
                        </a:rPr>
                        <a:t>Mining and Nuclear Engineering</a:t>
                      </a: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tc>
                  <a:txBody>
                    <a:bodyPr/>
                    <a:lstStyle/>
                    <a:p>
                      <a:pPr algn="ctr" fontAlgn="ctr"/>
                      <a:r>
                        <a:rPr lang="en-US" sz="1200" b="0" i="0" u="none" strike="noStrike" dirty="0" smtClean="0">
                          <a:solidFill>
                            <a:srgbClr val="FF0000"/>
                          </a:solidFill>
                          <a:effectLst/>
                          <a:latin typeface="Orgon Slab" panose="02000503000000020004" pitchFamily="50" charset="0"/>
                        </a:rPr>
                        <a:t>Against</a:t>
                      </a:r>
                      <a:endParaRPr lang="en-US" sz="1200" b="0" i="0" u="none" strike="noStrike" dirty="0">
                        <a:solidFill>
                          <a:srgbClr val="FF0000"/>
                        </a:solidFill>
                        <a:effectLst/>
                        <a:latin typeface="Orgon Slab" panose="02000503000000020004" pitchFamily="50" charset="0"/>
                      </a:endParaRP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extLst>
                  <a:ext uri="{0D108BD9-81ED-4DB2-BD59-A6C34878D82A}">
                    <a16:rowId xmlns:a16="http://schemas.microsoft.com/office/drawing/2014/main" val="3298165679"/>
                  </a:ext>
                </a:extLst>
              </a:tr>
              <a:tr h="228600">
                <a:tc>
                  <a:txBody>
                    <a:bodyPr/>
                    <a:lstStyle/>
                    <a:p>
                      <a:pPr algn="l" fontAlgn="ctr"/>
                      <a:r>
                        <a:rPr lang="en-US" sz="1200" b="0" i="0" u="none" strike="noStrike" dirty="0">
                          <a:solidFill>
                            <a:srgbClr val="00B0F0"/>
                          </a:solidFill>
                          <a:effectLst/>
                          <a:latin typeface="Orgon Slab" panose="02000503000000020004" pitchFamily="50" charset="0"/>
                        </a:rPr>
                        <a:t>Physics</a:t>
                      </a: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tc>
                  <a:txBody>
                    <a:bodyPr/>
                    <a:lstStyle/>
                    <a:p>
                      <a:pPr algn="ctr" fontAlgn="ctr"/>
                      <a:r>
                        <a:rPr lang="en-US" sz="1200" b="0" i="0" u="none" strike="noStrike" dirty="0" smtClean="0">
                          <a:solidFill>
                            <a:srgbClr val="00B0F0"/>
                          </a:solidFill>
                          <a:effectLst/>
                          <a:latin typeface="Orgon Slab" panose="02000503000000020004" pitchFamily="50" charset="0"/>
                        </a:rPr>
                        <a:t>No consensus</a:t>
                      </a:r>
                      <a:endParaRPr lang="en-US" sz="1200" b="0" i="0" u="none" strike="noStrike" dirty="0">
                        <a:solidFill>
                          <a:srgbClr val="00B0F0"/>
                        </a:solidFill>
                        <a:effectLst/>
                        <a:latin typeface="Orgon Slab" panose="02000503000000020004" pitchFamily="50" charset="0"/>
                      </a:endParaRP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extLst>
                  <a:ext uri="{0D108BD9-81ED-4DB2-BD59-A6C34878D82A}">
                    <a16:rowId xmlns:a16="http://schemas.microsoft.com/office/drawing/2014/main" val="2543107364"/>
                  </a:ext>
                </a:extLst>
              </a:tr>
              <a:tr h="228600">
                <a:tc>
                  <a:txBody>
                    <a:bodyPr/>
                    <a:lstStyle/>
                    <a:p>
                      <a:pPr algn="l" fontAlgn="ctr"/>
                      <a:r>
                        <a:rPr lang="en-US" sz="1200" b="0" i="0" u="none" strike="noStrike" dirty="0">
                          <a:solidFill>
                            <a:srgbClr val="00B050"/>
                          </a:solidFill>
                          <a:effectLst/>
                          <a:latin typeface="Orgon Slab" panose="02000503000000020004" pitchFamily="50" charset="0"/>
                        </a:rPr>
                        <a:t>Psychological Science</a:t>
                      </a: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tc>
                  <a:txBody>
                    <a:bodyPr/>
                    <a:lstStyle/>
                    <a:p>
                      <a:pPr algn="ctr" fontAlgn="ctr"/>
                      <a:r>
                        <a:rPr lang="en-US" sz="1200" b="0" i="0" u="none" strike="noStrike" dirty="0" smtClean="0">
                          <a:solidFill>
                            <a:srgbClr val="00B050"/>
                          </a:solidFill>
                          <a:effectLst/>
                          <a:latin typeface="Orgon Slab" panose="02000503000000020004" pitchFamily="50" charset="0"/>
                        </a:rPr>
                        <a:t>For</a:t>
                      </a:r>
                      <a:endParaRPr lang="en-US" sz="1200" b="0" i="0" u="none" strike="noStrike" dirty="0">
                        <a:solidFill>
                          <a:srgbClr val="00B050"/>
                        </a:solidFill>
                        <a:effectLst/>
                        <a:latin typeface="Orgon Slab" panose="02000503000000020004" pitchFamily="50" charset="0"/>
                      </a:endParaRPr>
                    </a:p>
                  </a:txBody>
                  <a:tcPr marL="0" marR="0" marT="0" marB="0"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noFill/>
                  </a:tcPr>
                </a:tc>
                <a:extLst>
                  <a:ext uri="{0D108BD9-81ED-4DB2-BD59-A6C34878D82A}">
                    <a16:rowId xmlns:a16="http://schemas.microsoft.com/office/drawing/2014/main" val="2160470212"/>
                  </a:ext>
                </a:extLst>
              </a:tr>
            </a:tbl>
          </a:graphicData>
        </a:graphic>
      </p:graphicFrame>
    </p:spTree>
    <p:extLst>
      <p:ext uri="{BB962C8B-B14F-4D97-AF65-F5344CB8AC3E}">
        <p14:creationId xmlns:p14="http://schemas.microsoft.com/office/powerpoint/2010/main" val="32514041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510790" y="2885021"/>
            <a:ext cx="8184662" cy="2673790"/>
          </a:xfrm>
        </p:spPr>
        <p:txBody>
          <a:bodyPr/>
          <a:lstStyle/>
          <a:p>
            <a:pPr marL="0" indent="0" algn="just">
              <a:buNone/>
            </a:pPr>
            <a:r>
              <a:rPr lang="en-US" dirty="0" smtClean="0">
                <a:solidFill>
                  <a:schemeClr val="accent4">
                    <a:lumMod val="10000"/>
                  </a:schemeClr>
                </a:solidFill>
              </a:rPr>
              <a:t>The Public Occasions Committee moves that a two-day break be added to every fall semester on a Thursday and Friday in early October. This change is to take effect in academic year 2020-2021 or later, as determined by administrative constraints. </a:t>
            </a:r>
          </a:p>
        </p:txBody>
      </p:sp>
      <p:sp>
        <p:nvSpPr>
          <p:cNvPr id="6" name="Text Placeholder 5"/>
          <p:cNvSpPr>
            <a:spLocks noGrp="1"/>
          </p:cNvSpPr>
          <p:nvPr>
            <p:ph type="body" sz="quarter" idx="13"/>
          </p:nvPr>
        </p:nvSpPr>
        <p:spPr/>
        <p:txBody>
          <a:bodyPr/>
          <a:lstStyle/>
          <a:p>
            <a:r>
              <a:rPr lang="en-US" dirty="0" smtClean="0">
                <a:effectLst>
                  <a:outerShdw blurRad="38100" dist="38100" dir="2700000" algn="tl">
                    <a:srgbClr val="000000">
                      <a:alpha val="43137"/>
                    </a:srgbClr>
                  </a:outerShdw>
                </a:effectLst>
              </a:rPr>
              <a:t>Motion for Addition of a Two-Day Break to the Fall Semester</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871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510790" y="2306834"/>
            <a:ext cx="8184662" cy="4067761"/>
          </a:xfrm>
        </p:spPr>
        <p:txBody>
          <a:bodyPr/>
          <a:lstStyle/>
          <a:p>
            <a:pPr algn="just"/>
            <a:r>
              <a:rPr lang="en-US" sz="2200" dirty="0" smtClean="0">
                <a:solidFill>
                  <a:schemeClr val="accent4">
                    <a:lumMod val="10000"/>
                  </a:schemeClr>
                </a:solidFill>
              </a:rPr>
              <a:t>The committee has reported on this referral at </a:t>
            </a:r>
            <a:r>
              <a:rPr lang="en-US" sz="2200" dirty="0">
                <a:solidFill>
                  <a:schemeClr val="accent4">
                    <a:lumMod val="10000"/>
                  </a:schemeClr>
                </a:solidFill>
              </a:rPr>
              <a:t>the September, October, November, and January </a:t>
            </a:r>
            <a:r>
              <a:rPr lang="en-US" sz="2200" dirty="0" smtClean="0">
                <a:solidFill>
                  <a:schemeClr val="accent4">
                    <a:lumMod val="10000"/>
                  </a:schemeClr>
                </a:solidFill>
              </a:rPr>
              <a:t>meetings of Faculty Senate. </a:t>
            </a:r>
            <a:r>
              <a:rPr lang="en-US" sz="2200" dirty="0">
                <a:solidFill>
                  <a:schemeClr val="accent4">
                    <a:lumMod val="10000"/>
                  </a:schemeClr>
                </a:solidFill>
              </a:rPr>
              <a:t>	</a:t>
            </a:r>
          </a:p>
          <a:p>
            <a:pPr algn="just"/>
            <a:r>
              <a:rPr lang="en-US" sz="2200" dirty="0" smtClean="0">
                <a:solidFill>
                  <a:schemeClr val="accent4">
                    <a:lumMod val="10000"/>
                  </a:schemeClr>
                </a:solidFill>
              </a:rPr>
              <a:t>We have identified governing </a:t>
            </a:r>
            <a:r>
              <a:rPr lang="en-US" sz="2200" dirty="0">
                <a:solidFill>
                  <a:schemeClr val="accent4">
                    <a:lumMod val="10000"/>
                  </a:schemeClr>
                </a:solidFill>
              </a:rPr>
              <a:t>policy (CRR 20.140) and resulting </a:t>
            </a:r>
            <a:r>
              <a:rPr lang="en-US" sz="2200" dirty="0" smtClean="0">
                <a:solidFill>
                  <a:schemeClr val="accent4">
                    <a:lumMod val="10000"/>
                  </a:schemeClr>
                </a:solidFill>
              </a:rPr>
              <a:t>constraints.</a:t>
            </a:r>
            <a:r>
              <a:rPr lang="en-US" sz="2200" dirty="0">
                <a:solidFill>
                  <a:schemeClr val="accent4">
                    <a:lumMod val="10000"/>
                  </a:schemeClr>
                </a:solidFill>
              </a:rPr>
              <a:t>		</a:t>
            </a:r>
            <a:r>
              <a:rPr lang="en-US" sz="1800" dirty="0">
                <a:solidFill>
                  <a:schemeClr val="accent4">
                    <a:lumMod val="10000"/>
                  </a:schemeClr>
                </a:solidFill>
              </a:rPr>
              <a:t>	</a:t>
            </a:r>
          </a:p>
          <a:p>
            <a:pPr algn="just"/>
            <a:r>
              <a:rPr lang="en-US" sz="2200" dirty="0" smtClean="0">
                <a:solidFill>
                  <a:schemeClr val="accent4">
                    <a:lumMod val="10000"/>
                  </a:schemeClr>
                </a:solidFill>
              </a:rPr>
              <a:t>We have investigated changes </a:t>
            </a:r>
            <a:r>
              <a:rPr lang="en-US" sz="2200" dirty="0">
                <a:solidFill>
                  <a:schemeClr val="accent4">
                    <a:lumMod val="10000"/>
                  </a:schemeClr>
                </a:solidFill>
              </a:rPr>
              <a:t>made to the academic calendar in </a:t>
            </a:r>
            <a:r>
              <a:rPr lang="en-US" sz="2200" dirty="0" smtClean="0">
                <a:solidFill>
                  <a:schemeClr val="accent4">
                    <a:lumMod val="10000"/>
                  </a:schemeClr>
                </a:solidFill>
              </a:rPr>
              <a:t>the past 15 years.</a:t>
            </a:r>
            <a:endParaRPr lang="en-US" sz="2200" dirty="0">
              <a:solidFill>
                <a:schemeClr val="accent4">
                  <a:lumMod val="10000"/>
                </a:schemeClr>
              </a:solidFill>
            </a:endParaRPr>
          </a:p>
          <a:p>
            <a:pPr algn="just"/>
            <a:r>
              <a:rPr lang="en-US" sz="2200" dirty="0" smtClean="0">
                <a:solidFill>
                  <a:schemeClr val="accent4">
                    <a:lumMod val="10000"/>
                  </a:schemeClr>
                </a:solidFill>
              </a:rPr>
              <a:t>We have consulted several stakeholders. </a:t>
            </a:r>
          </a:p>
          <a:p>
            <a:pPr algn="just"/>
            <a:r>
              <a:rPr lang="en-US" sz="2200" dirty="0" smtClean="0">
                <a:solidFill>
                  <a:schemeClr val="accent4">
                    <a:lumMod val="10000"/>
                  </a:schemeClr>
                </a:solidFill>
              </a:rPr>
              <a:t>We have collected input from academic departments. </a:t>
            </a:r>
          </a:p>
        </p:txBody>
      </p:sp>
      <p:sp>
        <p:nvSpPr>
          <p:cNvPr id="6" name="Text Placeholder 5"/>
          <p:cNvSpPr>
            <a:spLocks noGrp="1"/>
          </p:cNvSpPr>
          <p:nvPr>
            <p:ph type="body" sz="quarter" idx="13"/>
          </p:nvPr>
        </p:nvSpPr>
        <p:spPr>
          <a:xfrm>
            <a:off x="510790" y="1744846"/>
            <a:ext cx="8184662" cy="495999"/>
          </a:xfrm>
        </p:spPr>
        <p:txBody>
          <a:bodyPr>
            <a:normAutofit lnSpcReduction="10000"/>
          </a:bodyPr>
          <a:lstStyle/>
          <a:p>
            <a:r>
              <a:rPr lang="en-US" dirty="0" smtClean="0">
                <a:effectLst>
                  <a:outerShdw blurRad="38100" dist="38100" dir="2700000" algn="tl">
                    <a:srgbClr val="000000">
                      <a:alpha val="43137"/>
                    </a:srgbClr>
                  </a:outerShdw>
                </a:effectLst>
              </a:rPr>
              <a:t>Actions Taken by Committee</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04074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510790" y="2457661"/>
            <a:ext cx="8184662" cy="4067761"/>
          </a:xfrm>
        </p:spPr>
        <p:txBody>
          <a:bodyPr/>
          <a:lstStyle/>
          <a:p>
            <a:pPr algn="just"/>
            <a:r>
              <a:rPr lang="en-US" sz="2000" dirty="0" smtClean="0">
                <a:solidFill>
                  <a:srgbClr val="00B0F0"/>
                </a:solidFill>
              </a:rPr>
              <a:t>A two-day </a:t>
            </a:r>
            <a:r>
              <a:rPr lang="en-US" sz="2000" dirty="0">
                <a:solidFill>
                  <a:srgbClr val="00B0F0"/>
                </a:solidFill>
              </a:rPr>
              <a:t>break can be added to the fall semester while remaining in compliance with CRR 20.140. </a:t>
            </a:r>
            <a:endParaRPr lang="en-US" sz="2000" dirty="0" smtClean="0">
              <a:solidFill>
                <a:srgbClr val="00B0F0"/>
              </a:solidFill>
            </a:endParaRPr>
          </a:p>
          <a:p>
            <a:pPr algn="just"/>
            <a:r>
              <a:rPr lang="en-US" sz="2000" dirty="0" smtClean="0">
                <a:solidFill>
                  <a:schemeClr val="accent4">
                    <a:lumMod val="10000"/>
                  </a:schemeClr>
                </a:solidFill>
              </a:rPr>
              <a:t>The best time for this break would be a Thursday and Friday in early October.</a:t>
            </a:r>
          </a:p>
          <a:p>
            <a:pPr algn="just"/>
            <a:r>
              <a:rPr lang="en-US" sz="1800" dirty="0">
                <a:solidFill>
                  <a:srgbClr val="FF0000"/>
                </a:solidFill>
              </a:rPr>
              <a:t>The students are overwhelmingly in favor of the addition</a:t>
            </a:r>
            <a:r>
              <a:rPr lang="en-US" sz="1800" dirty="0" smtClean="0">
                <a:solidFill>
                  <a:srgbClr val="FF0000"/>
                </a:solidFill>
              </a:rPr>
              <a:t>.</a:t>
            </a:r>
            <a:endParaRPr lang="en-US" sz="1800" dirty="0">
              <a:solidFill>
                <a:srgbClr val="FF0000"/>
              </a:solidFill>
            </a:endParaRPr>
          </a:p>
          <a:p>
            <a:pPr algn="just"/>
            <a:r>
              <a:rPr lang="en-US" sz="1800" dirty="0" smtClean="0">
                <a:solidFill>
                  <a:srgbClr val="00B0F0"/>
                </a:solidFill>
              </a:rPr>
              <a:t>The standing committees consulted (RP&amp;A, AF&amp;S, Student Affairs) reported no clear consensus.</a:t>
            </a:r>
          </a:p>
          <a:p>
            <a:pPr algn="just"/>
            <a:r>
              <a:rPr lang="en-US" sz="1800" dirty="0" smtClean="0">
                <a:solidFill>
                  <a:srgbClr val="00B0F0"/>
                </a:solidFill>
              </a:rPr>
              <a:t>Input from academic departments indicates no clear consensus.</a:t>
            </a:r>
          </a:p>
          <a:p>
            <a:pPr lvl="1" algn="just"/>
            <a:r>
              <a:rPr lang="en-US" sz="1400" dirty="0" smtClean="0">
                <a:solidFill>
                  <a:srgbClr val="00B0F0"/>
                </a:solidFill>
              </a:rPr>
              <a:t>Most reports indicated indifference</a:t>
            </a:r>
            <a:r>
              <a:rPr lang="en-US" sz="1400" dirty="0" smtClean="0">
                <a:solidFill>
                  <a:schemeClr val="accent4">
                    <a:lumMod val="10000"/>
                  </a:schemeClr>
                </a:solidFill>
              </a:rPr>
              <a:t>. </a:t>
            </a:r>
          </a:p>
          <a:p>
            <a:pPr lvl="1" algn="just"/>
            <a:r>
              <a:rPr lang="en-US" sz="1400" dirty="0" smtClean="0">
                <a:solidFill>
                  <a:srgbClr val="00B050"/>
                </a:solidFill>
              </a:rPr>
              <a:t>Biological Sciences</a:t>
            </a:r>
            <a:r>
              <a:rPr lang="en-US" sz="1400" dirty="0">
                <a:solidFill>
                  <a:srgbClr val="00B050"/>
                </a:solidFill>
              </a:rPr>
              <a:t>, Business and Information </a:t>
            </a:r>
            <a:r>
              <a:rPr lang="en-US" sz="1400" dirty="0" smtClean="0">
                <a:solidFill>
                  <a:srgbClr val="00B050"/>
                </a:solidFill>
              </a:rPr>
              <a:t>Technology</a:t>
            </a:r>
            <a:r>
              <a:rPr lang="en-US" sz="1400" dirty="0">
                <a:solidFill>
                  <a:srgbClr val="00B050"/>
                </a:solidFill>
              </a:rPr>
              <a:t>, English and Technical Communication, Geosciences and Geological and Petroleum Engineering, History and Political </a:t>
            </a:r>
            <a:r>
              <a:rPr lang="en-US" sz="1400" dirty="0" smtClean="0">
                <a:solidFill>
                  <a:srgbClr val="00B050"/>
                </a:solidFill>
              </a:rPr>
              <a:t>Science, </a:t>
            </a:r>
            <a:r>
              <a:rPr lang="en-US" sz="1400" dirty="0">
                <a:solidFill>
                  <a:srgbClr val="00B050"/>
                </a:solidFill>
              </a:rPr>
              <a:t>and Psychological </a:t>
            </a:r>
            <a:r>
              <a:rPr lang="en-US" sz="1400" dirty="0" smtClean="0">
                <a:solidFill>
                  <a:srgbClr val="00B050"/>
                </a:solidFill>
              </a:rPr>
              <a:t>Science are strongly in favor. </a:t>
            </a:r>
          </a:p>
          <a:p>
            <a:pPr lvl="1" algn="just"/>
            <a:r>
              <a:rPr lang="en-US" sz="1400" dirty="0">
                <a:solidFill>
                  <a:srgbClr val="FF0000"/>
                </a:solidFill>
              </a:rPr>
              <a:t>Engineering Management and Systems </a:t>
            </a:r>
            <a:r>
              <a:rPr lang="en-US" sz="1400" dirty="0" smtClean="0">
                <a:solidFill>
                  <a:srgbClr val="FF0000"/>
                </a:solidFill>
              </a:rPr>
              <a:t>Engineering and Materials </a:t>
            </a:r>
            <a:r>
              <a:rPr lang="en-US" sz="1400" dirty="0">
                <a:solidFill>
                  <a:srgbClr val="FF0000"/>
                </a:solidFill>
              </a:rPr>
              <a:t>Science and </a:t>
            </a:r>
            <a:r>
              <a:rPr lang="en-US" sz="1400" dirty="0" smtClean="0">
                <a:solidFill>
                  <a:srgbClr val="FF0000"/>
                </a:solidFill>
              </a:rPr>
              <a:t>Engineering are strongly against. </a:t>
            </a:r>
            <a:endParaRPr lang="en-US" sz="1400" dirty="0">
              <a:solidFill>
                <a:srgbClr val="FF0000"/>
              </a:solidFill>
            </a:endParaRPr>
          </a:p>
          <a:p>
            <a:pPr lvl="1" algn="just"/>
            <a:endParaRPr lang="en-US" sz="1400" dirty="0">
              <a:solidFill>
                <a:schemeClr val="accent4">
                  <a:lumMod val="10000"/>
                </a:schemeClr>
              </a:solidFill>
            </a:endParaRPr>
          </a:p>
          <a:p>
            <a:pPr lvl="1" algn="just"/>
            <a:endParaRPr lang="en-US" sz="1400" dirty="0">
              <a:solidFill>
                <a:schemeClr val="accent4">
                  <a:lumMod val="10000"/>
                </a:schemeClr>
              </a:solidFill>
            </a:endParaRPr>
          </a:p>
          <a:p>
            <a:pPr lvl="1" algn="just"/>
            <a:endParaRPr lang="en-US" sz="1400" dirty="0">
              <a:solidFill>
                <a:schemeClr val="accent4">
                  <a:lumMod val="10000"/>
                </a:schemeClr>
              </a:solidFill>
            </a:endParaRPr>
          </a:p>
          <a:p>
            <a:pPr lvl="1" algn="just"/>
            <a:endParaRPr lang="en-US" sz="1400" dirty="0">
              <a:solidFill>
                <a:schemeClr val="accent4">
                  <a:lumMod val="10000"/>
                </a:schemeClr>
              </a:solidFill>
            </a:endParaRPr>
          </a:p>
          <a:p>
            <a:pPr lvl="1" algn="just"/>
            <a:endParaRPr lang="en-US" sz="1400" dirty="0" smtClean="0">
              <a:solidFill>
                <a:schemeClr val="accent4">
                  <a:lumMod val="10000"/>
                </a:schemeClr>
              </a:solidFill>
            </a:endParaRPr>
          </a:p>
        </p:txBody>
      </p:sp>
      <p:sp>
        <p:nvSpPr>
          <p:cNvPr id="6" name="Text Placeholder 5"/>
          <p:cNvSpPr>
            <a:spLocks noGrp="1"/>
          </p:cNvSpPr>
          <p:nvPr>
            <p:ph type="body" sz="quarter" idx="13"/>
          </p:nvPr>
        </p:nvSpPr>
        <p:spPr>
          <a:xfrm>
            <a:off x="510790" y="1857967"/>
            <a:ext cx="8184662" cy="495999"/>
          </a:xfrm>
        </p:spPr>
        <p:txBody>
          <a:bodyPr>
            <a:normAutofit lnSpcReduction="10000"/>
          </a:bodyPr>
          <a:lstStyle/>
          <a:p>
            <a:r>
              <a:rPr lang="en-US" dirty="0" smtClean="0">
                <a:effectLst>
                  <a:outerShdw blurRad="38100" dist="38100" dir="2700000" algn="tl">
                    <a:srgbClr val="000000">
                      <a:alpha val="43137"/>
                    </a:srgbClr>
                  </a:outerShdw>
                </a:effectLst>
              </a:rPr>
              <a:t>Conclusions</a:t>
            </a:r>
          </a:p>
          <a:p>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14865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510790" y="2427819"/>
            <a:ext cx="7858510" cy="4236931"/>
          </a:xfrm>
        </p:spPr>
        <p:txBody>
          <a:bodyPr/>
          <a:lstStyle/>
          <a:p>
            <a:pPr algn="just"/>
            <a:r>
              <a:rPr lang="en-US" dirty="0" smtClean="0">
                <a:solidFill>
                  <a:schemeClr val="accent4">
                    <a:lumMod val="10000"/>
                  </a:schemeClr>
                </a:solidFill>
              </a:rPr>
              <a:t>Office of the Registrar</a:t>
            </a:r>
          </a:p>
          <a:p>
            <a:pPr lvl="1" algn="just"/>
            <a:r>
              <a:rPr lang="en-US" dirty="0" smtClean="0">
                <a:solidFill>
                  <a:schemeClr val="accent4">
                    <a:lumMod val="10000"/>
                  </a:schemeClr>
                </a:solidFill>
              </a:rPr>
              <a:t>Adding a break would be feasible</a:t>
            </a:r>
          </a:p>
          <a:p>
            <a:pPr algn="just"/>
            <a:r>
              <a:rPr lang="en-US" dirty="0">
                <a:solidFill>
                  <a:srgbClr val="00B0F0"/>
                </a:solidFill>
              </a:rPr>
              <a:t>Academic Freedom and Standards </a:t>
            </a:r>
            <a:r>
              <a:rPr lang="en-US" dirty="0" smtClean="0">
                <a:solidFill>
                  <a:srgbClr val="00B0F0"/>
                </a:solidFill>
              </a:rPr>
              <a:t>committee</a:t>
            </a:r>
          </a:p>
          <a:p>
            <a:pPr lvl="1" algn="just"/>
            <a:r>
              <a:rPr lang="en-US" dirty="0" smtClean="0">
                <a:solidFill>
                  <a:srgbClr val="00B0F0"/>
                </a:solidFill>
              </a:rPr>
              <a:t>No consensus</a:t>
            </a:r>
            <a:endParaRPr lang="en-US" dirty="0">
              <a:solidFill>
                <a:srgbClr val="00B0F0"/>
              </a:solidFill>
            </a:endParaRPr>
          </a:p>
          <a:p>
            <a:pPr algn="just"/>
            <a:r>
              <a:rPr lang="en-US" dirty="0">
                <a:solidFill>
                  <a:srgbClr val="00B0F0"/>
                </a:solidFill>
              </a:rPr>
              <a:t>Student Affairs </a:t>
            </a:r>
            <a:r>
              <a:rPr lang="en-US" dirty="0" smtClean="0">
                <a:solidFill>
                  <a:srgbClr val="00B0F0"/>
                </a:solidFill>
              </a:rPr>
              <a:t>committee</a:t>
            </a:r>
          </a:p>
          <a:p>
            <a:pPr lvl="1" algn="just"/>
            <a:r>
              <a:rPr lang="en-US" dirty="0" smtClean="0">
                <a:solidFill>
                  <a:srgbClr val="00B0F0"/>
                </a:solidFill>
              </a:rPr>
              <a:t>No consensus</a:t>
            </a:r>
          </a:p>
          <a:p>
            <a:pPr algn="just"/>
            <a:r>
              <a:rPr lang="en-US" dirty="0" smtClean="0">
                <a:solidFill>
                  <a:srgbClr val="00B0F0"/>
                </a:solidFill>
              </a:rPr>
              <a:t>Rules, Procedure, and Agenda </a:t>
            </a:r>
            <a:r>
              <a:rPr lang="en-US" dirty="0">
                <a:solidFill>
                  <a:srgbClr val="00B0F0"/>
                </a:solidFill>
              </a:rPr>
              <a:t>(</a:t>
            </a:r>
            <a:r>
              <a:rPr lang="en-US" dirty="0" smtClean="0">
                <a:solidFill>
                  <a:srgbClr val="00B0F0"/>
                </a:solidFill>
              </a:rPr>
              <a:t>RP&amp;A) committee</a:t>
            </a:r>
          </a:p>
          <a:p>
            <a:pPr lvl="1" algn="just"/>
            <a:r>
              <a:rPr lang="en-US" dirty="0" smtClean="0">
                <a:solidFill>
                  <a:srgbClr val="00B0F0"/>
                </a:solidFill>
              </a:rPr>
              <a:t>No objections voiced</a:t>
            </a:r>
          </a:p>
          <a:p>
            <a:pPr algn="just"/>
            <a:r>
              <a:rPr lang="en-US" dirty="0" smtClean="0">
                <a:solidFill>
                  <a:srgbClr val="00B050"/>
                </a:solidFill>
              </a:rPr>
              <a:t>Student Council: in favor</a:t>
            </a:r>
          </a:p>
          <a:p>
            <a:pPr algn="just"/>
            <a:r>
              <a:rPr lang="en-US" dirty="0">
                <a:solidFill>
                  <a:srgbClr val="00B050"/>
                </a:solidFill>
              </a:rPr>
              <a:t>Graduate Student </a:t>
            </a:r>
            <a:r>
              <a:rPr lang="en-US" dirty="0" smtClean="0">
                <a:solidFill>
                  <a:srgbClr val="00B050"/>
                </a:solidFill>
              </a:rPr>
              <a:t>Council: in favor</a:t>
            </a:r>
          </a:p>
        </p:txBody>
      </p:sp>
      <p:sp>
        <p:nvSpPr>
          <p:cNvPr id="6" name="Text Placeholder 5"/>
          <p:cNvSpPr>
            <a:spLocks noGrp="1"/>
          </p:cNvSpPr>
          <p:nvPr>
            <p:ph type="body" sz="quarter" idx="13"/>
          </p:nvPr>
        </p:nvSpPr>
        <p:spPr>
          <a:xfrm>
            <a:off x="510790" y="1790003"/>
            <a:ext cx="8184662" cy="534098"/>
          </a:xfrm>
        </p:spPr>
        <p:txBody>
          <a:bodyPr/>
          <a:lstStyle/>
          <a:p>
            <a:r>
              <a:rPr lang="en-US" dirty="0" smtClean="0">
                <a:effectLst>
                  <a:outerShdw blurRad="38100" dist="38100" dir="2700000" algn="tl">
                    <a:srgbClr val="000000">
                      <a:alpha val="43137"/>
                    </a:srgbClr>
                  </a:outerShdw>
                </a:effectLst>
              </a:rPr>
              <a:t>Input from Entities Consulted</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69695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355600" y="2390874"/>
            <a:ext cx="8339852" cy="4073426"/>
          </a:xfrm>
        </p:spPr>
        <p:txBody>
          <a:bodyPr/>
          <a:lstStyle/>
          <a:p>
            <a:pPr algn="just"/>
            <a:r>
              <a:rPr lang="en-US" dirty="0">
                <a:solidFill>
                  <a:schemeClr val="accent4">
                    <a:lumMod val="10000"/>
                  </a:schemeClr>
                </a:solidFill>
                <a:hlinkClick r:id="rId3"/>
              </a:rPr>
              <a:t>CRR 20.140 Academic </a:t>
            </a:r>
            <a:r>
              <a:rPr lang="en-US" dirty="0" smtClean="0">
                <a:solidFill>
                  <a:schemeClr val="accent4">
                    <a:lumMod val="10000"/>
                  </a:schemeClr>
                </a:solidFill>
                <a:hlinkClick r:id="rId3"/>
              </a:rPr>
              <a:t>Calendar</a:t>
            </a:r>
            <a:r>
              <a:rPr lang="en-US" dirty="0" smtClean="0">
                <a:solidFill>
                  <a:schemeClr val="accent4">
                    <a:lumMod val="10000"/>
                  </a:schemeClr>
                </a:solidFill>
              </a:rPr>
              <a:t>:</a:t>
            </a:r>
          </a:p>
          <a:p>
            <a:pPr algn="just"/>
            <a:endParaRPr lang="en-US" dirty="0">
              <a:solidFill>
                <a:schemeClr val="accent4">
                  <a:lumMod val="10000"/>
                </a:schemeClr>
              </a:solidFill>
            </a:endParaRPr>
          </a:p>
          <a:p>
            <a:r>
              <a:rPr lang="en-US" sz="2000" dirty="0">
                <a:solidFill>
                  <a:schemeClr val="accent4">
                    <a:lumMod val="10000"/>
                  </a:schemeClr>
                </a:solidFill>
              </a:rPr>
              <a:t>The academic calendar will conform to the following timetable: </a:t>
            </a:r>
          </a:p>
          <a:p>
            <a:pPr lvl="1"/>
            <a:r>
              <a:rPr lang="en-US" dirty="0">
                <a:solidFill>
                  <a:srgbClr val="00B0F0"/>
                </a:solidFill>
              </a:rPr>
              <a:t>The fall semester will begin the first Monday after August 18.</a:t>
            </a:r>
          </a:p>
          <a:p>
            <a:pPr lvl="1"/>
            <a:r>
              <a:rPr lang="en-US" dirty="0">
                <a:solidFill>
                  <a:schemeClr val="accent4">
                    <a:lumMod val="10000"/>
                  </a:schemeClr>
                </a:solidFill>
              </a:rPr>
              <a:t>The spring semester will begin on the Tuesday after Martin Luther King Day for UM-Columbia, UM-Kansas City,  UM-St. Louis and Missouri University of Science and Technology.</a:t>
            </a:r>
          </a:p>
          <a:p>
            <a:pPr lvl="1"/>
            <a:r>
              <a:rPr lang="en-US" dirty="0">
                <a:solidFill>
                  <a:srgbClr val="00B0F0"/>
                </a:solidFill>
              </a:rPr>
              <a:t>There will be no classes during the week of Thanksgiving.</a:t>
            </a:r>
          </a:p>
          <a:p>
            <a:pPr lvl="1"/>
            <a:r>
              <a:rPr lang="en-US" dirty="0">
                <a:solidFill>
                  <a:schemeClr val="accent4">
                    <a:lumMod val="10000"/>
                  </a:schemeClr>
                </a:solidFill>
              </a:rPr>
              <a:t>Spring break will be the week containing the last Wednesday in March</a:t>
            </a:r>
            <a:r>
              <a:rPr lang="en-US" dirty="0" smtClean="0">
                <a:solidFill>
                  <a:schemeClr val="accent4">
                    <a:lumMod val="10000"/>
                  </a:schemeClr>
                </a:solidFill>
              </a:rPr>
              <a:t>.</a:t>
            </a:r>
          </a:p>
          <a:p>
            <a:pPr marL="457200" lvl="1" indent="0" algn="r">
              <a:buNone/>
            </a:pPr>
            <a:r>
              <a:rPr lang="en-US" dirty="0" smtClean="0">
                <a:solidFill>
                  <a:schemeClr val="accent4">
                    <a:lumMod val="10000"/>
                  </a:schemeClr>
                </a:solidFill>
              </a:rPr>
              <a:t>(continued on the next slide)</a:t>
            </a:r>
            <a:endParaRPr lang="en-US" dirty="0">
              <a:solidFill>
                <a:schemeClr val="accent4">
                  <a:lumMod val="10000"/>
                </a:schemeClr>
              </a:solidFill>
            </a:endParaRPr>
          </a:p>
          <a:p>
            <a:pPr algn="just"/>
            <a:endParaRPr lang="en-US" dirty="0">
              <a:solidFill>
                <a:schemeClr val="accent4">
                  <a:lumMod val="10000"/>
                </a:schemeClr>
              </a:solidFill>
            </a:endParaRPr>
          </a:p>
        </p:txBody>
      </p:sp>
      <p:sp>
        <p:nvSpPr>
          <p:cNvPr id="6" name="Text Placeholder 5"/>
          <p:cNvSpPr>
            <a:spLocks noGrp="1"/>
          </p:cNvSpPr>
          <p:nvPr>
            <p:ph type="body" sz="quarter" idx="13"/>
          </p:nvPr>
        </p:nvSpPr>
        <p:spPr>
          <a:xfrm>
            <a:off x="510790" y="1790003"/>
            <a:ext cx="8184662" cy="600872"/>
          </a:xfrm>
        </p:spPr>
        <p:txBody>
          <a:bodyPr/>
          <a:lstStyle/>
          <a:p>
            <a:r>
              <a:rPr lang="en-US" dirty="0">
                <a:effectLst>
                  <a:outerShdw blurRad="38100" dist="38100" dir="2700000" algn="tl">
                    <a:srgbClr val="000000">
                      <a:alpha val="43137"/>
                    </a:srgbClr>
                  </a:outerShdw>
                </a:effectLst>
              </a:rPr>
              <a:t>Governing Policy</a:t>
            </a:r>
          </a:p>
        </p:txBody>
      </p:sp>
    </p:spTree>
    <p:extLst>
      <p:ext uri="{BB962C8B-B14F-4D97-AF65-F5344CB8AC3E}">
        <p14:creationId xmlns:p14="http://schemas.microsoft.com/office/powerpoint/2010/main" val="897175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355600" y="2390874"/>
            <a:ext cx="8339852" cy="4073426"/>
          </a:xfrm>
        </p:spPr>
        <p:txBody>
          <a:bodyPr/>
          <a:lstStyle/>
          <a:p>
            <a:pPr algn="just"/>
            <a:r>
              <a:rPr lang="en-US" dirty="0">
                <a:solidFill>
                  <a:schemeClr val="accent4">
                    <a:lumMod val="10000"/>
                  </a:schemeClr>
                </a:solidFill>
                <a:hlinkClick r:id="rId3"/>
              </a:rPr>
              <a:t>CRR 20.140 Academic </a:t>
            </a:r>
            <a:r>
              <a:rPr lang="en-US" dirty="0" smtClean="0">
                <a:solidFill>
                  <a:schemeClr val="accent4">
                    <a:lumMod val="10000"/>
                  </a:schemeClr>
                </a:solidFill>
                <a:hlinkClick r:id="rId3"/>
              </a:rPr>
              <a:t>Calendar</a:t>
            </a:r>
            <a:r>
              <a:rPr lang="en-US" dirty="0" smtClean="0">
                <a:solidFill>
                  <a:schemeClr val="accent4">
                    <a:lumMod val="10000"/>
                  </a:schemeClr>
                </a:solidFill>
              </a:rPr>
              <a:t>:</a:t>
            </a:r>
          </a:p>
          <a:p>
            <a:pPr marL="0" indent="0" algn="r">
              <a:buNone/>
            </a:pPr>
            <a:r>
              <a:rPr lang="en-US" dirty="0" smtClean="0">
                <a:solidFill>
                  <a:schemeClr val="accent4">
                    <a:lumMod val="10000"/>
                  </a:schemeClr>
                </a:solidFill>
              </a:rPr>
              <a:t> </a:t>
            </a:r>
            <a:r>
              <a:rPr lang="en-US" sz="1600" dirty="0" smtClean="0">
                <a:solidFill>
                  <a:schemeClr val="accent4">
                    <a:lumMod val="10000"/>
                  </a:schemeClr>
                </a:solidFill>
              </a:rPr>
              <a:t>(continued from previous slide)</a:t>
            </a:r>
          </a:p>
          <a:p>
            <a:pPr lvl="1"/>
            <a:r>
              <a:rPr lang="en-US" sz="1600" dirty="0" smtClean="0">
                <a:solidFill>
                  <a:schemeClr val="accent4">
                    <a:lumMod val="10000"/>
                  </a:schemeClr>
                </a:solidFill>
              </a:rPr>
              <a:t>The last day of class, study day schedules, and final exam schedules will be set by each campus. </a:t>
            </a:r>
            <a:r>
              <a:rPr lang="en-US" sz="1600" dirty="0" smtClean="0">
                <a:solidFill>
                  <a:srgbClr val="00B0F0"/>
                </a:solidFill>
              </a:rPr>
              <a:t>Each campus should set the last day of class to allow for at least 43 Monday, Wednesday, and Friday classes for each class scheduled to meet on those days of the week, and 29 Tuesday and Thursday classes for classes scheduled to meet on those days.</a:t>
            </a:r>
          </a:p>
          <a:p>
            <a:pPr lvl="1"/>
            <a:r>
              <a:rPr lang="en-US" sz="1600" dirty="0" smtClean="0">
                <a:solidFill>
                  <a:schemeClr val="accent4">
                    <a:lumMod val="10000"/>
                  </a:schemeClr>
                </a:solidFill>
              </a:rPr>
              <a:t>The campus will set the dates for commencement, the schedules for intersession, the various schedules for the summer semester, the dates for any off-schedule course meetings, and the schedules for professional schools.</a:t>
            </a:r>
          </a:p>
          <a:p>
            <a:r>
              <a:rPr lang="en-US" sz="1800" dirty="0" smtClean="0">
                <a:solidFill>
                  <a:srgbClr val="00B0F0"/>
                </a:solidFill>
              </a:rPr>
              <a:t>Any variations to the above academic calendar must be recommended by the faculty and Chancellor of the campus, recommended by the President, and approved by the Board of Curators.</a:t>
            </a:r>
            <a:endParaRPr lang="en-US" dirty="0">
              <a:solidFill>
                <a:srgbClr val="00B0F0"/>
              </a:solidFill>
            </a:endParaRPr>
          </a:p>
        </p:txBody>
      </p:sp>
      <p:sp>
        <p:nvSpPr>
          <p:cNvPr id="6" name="Text Placeholder 5"/>
          <p:cNvSpPr>
            <a:spLocks noGrp="1"/>
          </p:cNvSpPr>
          <p:nvPr>
            <p:ph type="body" sz="quarter" idx="13"/>
          </p:nvPr>
        </p:nvSpPr>
        <p:spPr>
          <a:xfrm>
            <a:off x="510790" y="1790003"/>
            <a:ext cx="8184662" cy="600872"/>
          </a:xfrm>
        </p:spPr>
        <p:txBody>
          <a:bodyPr/>
          <a:lstStyle/>
          <a:p>
            <a:r>
              <a:rPr lang="en-US" dirty="0">
                <a:effectLst>
                  <a:outerShdw blurRad="38100" dist="38100" dir="2700000" algn="tl">
                    <a:srgbClr val="000000">
                      <a:alpha val="43137"/>
                    </a:srgbClr>
                  </a:outerShdw>
                </a:effectLst>
              </a:rPr>
              <a:t>Governing Policy</a:t>
            </a:r>
          </a:p>
        </p:txBody>
      </p:sp>
    </p:spTree>
    <p:extLst>
      <p:ext uri="{BB962C8B-B14F-4D97-AF65-F5344CB8AC3E}">
        <p14:creationId xmlns:p14="http://schemas.microsoft.com/office/powerpoint/2010/main" val="373580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241300" y="1790002"/>
            <a:ext cx="8674100" cy="991999"/>
          </a:xfrm>
        </p:spPr>
        <p:txBody>
          <a:bodyPr>
            <a:normAutofit/>
          </a:bodyPr>
          <a:lstStyle/>
          <a:p>
            <a:r>
              <a:rPr lang="en-US" sz="2400" dirty="0" smtClean="0"/>
              <a:t>Current Number of Class Sessions (Excluding </a:t>
            </a:r>
            <a:r>
              <a:rPr lang="en-US" sz="2400" dirty="0"/>
              <a:t>F</a:t>
            </a:r>
            <a:r>
              <a:rPr lang="en-US" sz="2400" dirty="0" smtClean="0"/>
              <a:t>inal </a:t>
            </a:r>
            <a:r>
              <a:rPr lang="en-US" sz="2400" dirty="0"/>
              <a:t>E</a:t>
            </a:r>
            <a:r>
              <a:rPr lang="en-US" sz="2400" dirty="0" smtClean="0"/>
              <a:t>xams)</a:t>
            </a:r>
            <a:endParaRPr lang="en-US" sz="2400" dirty="0"/>
          </a:p>
        </p:txBody>
      </p:sp>
      <p:graphicFrame>
        <p:nvGraphicFramePr>
          <p:cNvPr id="5" name="Table 4"/>
          <p:cNvGraphicFramePr>
            <a:graphicFrameLocks noGrp="1"/>
          </p:cNvGraphicFramePr>
          <p:nvPr>
            <p:extLst>
              <p:ext uri="{D42A27DB-BD31-4B8C-83A1-F6EECF244321}">
                <p14:modId xmlns:p14="http://schemas.microsoft.com/office/powerpoint/2010/main" val="944326511"/>
              </p:ext>
            </p:extLst>
          </p:nvPr>
        </p:nvGraphicFramePr>
        <p:xfrm>
          <a:off x="380999" y="2380019"/>
          <a:ext cx="8102605" cy="1889760"/>
        </p:xfrm>
        <a:graphic>
          <a:graphicData uri="http://schemas.openxmlformats.org/drawingml/2006/table">
            <a:tbl>
              <a:tblPr firstRow="1" bandRow="1">
                <a:tableStyleId>{5C22544A-7EE6-4342-B048-85BDC9FD1C3A}</a:tableStyleId>
              </a:tblPr>
              <a:tblGrid>
                <a:gridCol w="1866901">
                  <a:extLst>
                    <a:ext uri="{9D8B030D-6E8A-4147-A177-3AD203B41FA5}">
                      <a16:colId xmlns:a16="http://schemas.microsoft.com/office/drawing/2014/main" val="3852859134"/>
                    </a:ext>
                  </a:extLst>
                </a:gridCol>
                <a:gridCol w="766562">
                  <a:extLst>
                    <a:ext uri="{9D8B030D-6E8A-4147-A177-3AD203B41FA5}">
                      <a16:colId xmlns:a16="http://schemas.microsoft.com/office/drawing/2014/main" val="1491348031"/>
                    </a:ext>
                  </a:extLst>
                </a:gridCol>
                <a:gridCol w="766562">
                  <a:extLst>
                    <a:ext uri="{9D8B030D-6E8A-4147-A177-3AD203B41FA5}">
                      <a16:colId xmlns:a16="http://schemas.microsoft.com/office/drawing/2014/main" val="2103308146"/>
                    </a:ext>
                  </a:extLst>
                </a:gridCol>
                <a:gridCol w="766562">
                  <a:extLst>
                    <a:ext uri="{9D8B030D-6E8A-4147-A177-3AD203B41FA5}">
                      <a16:colId xmlns:a16="http://schemas.microsoft.com/office/drawing/2014/main" val="1709210605"/>
                    </a:ext>
                  </a:extLst>
                </a:gridCol>
                <a:gridCol w="766562">
                  <a:extLst>
                    <a:ext uri="{9D8B030D-6E8A-4147-A177-3AD203B41FA5}">
                      <a16:colId xmlns:a16="http://schemas.microsoft.com/office/drawing/2014/main" val="4261495871"/>
                    </a:ext>
                  </a:extLst>
                </a:gridCol>
                <a:gridCol w="766562">
                  <a:extLst>
                    <a:ext uri="{9D8B030D-6E8A-4147-A177-3AD203B41FA5}">
                      <a16:colId xmlns:a16="http://schemas.microsoft.com/office/drawing/2014/main" val="1255867217"/>
                    </a:ext>
                  </a:extLst>
                </a:gridCol>
                <a:gridCol w="766562">
                  <a:extLst>
                    <a:ext uri="{9D8B030D-6E8A-4147-A177-3AD203B41FA5}">
                      <a16:colId xmlns:a16="http://schemas.microsoft.com/office/drawing/2014/main" val="3144032029"/>
                    </a:ext>
                  </a:extLst>
                </a:gridCol>
                <a:gridCol w="818166">
                  <a:extLst>
                    <a:ext uri="{9D8B030D-6E8A-4147-A177-3AD203B41FA5}">
                      <a16:colId xmlns:a16="http://schemas.microsoft.com/office/drawing/2014/main" val="682213988"/>
                    </a:ext>
                  </a:extLst>
                </a:gridCol>
                <a:gridCol w="818166">
                  <a:extLst>
                    <a:ext uri="{9D8B030D-6E8A-4147-A177-3AD203B41FA5}">
                      <a16:colId xmlns:a16="http://schemas.microsoft.com/office/drawing/2014/main" val="641666372"/>
                    </a:ext>
                  </a:extLst>
                </a:gridCol>
              </a:tblGrid>
              <a:tr h="370840">
                <a:tc>
                  <a:txBody>
                    <a:bodyPr/>
                    <a:lstStyle/>
                    <a:p>
                      <a:r>
                        <a:rPr lang="en-US" sz="2000" b="0" i="0" kern="1200" baseline="0" dirty="0" smtClean="0">
                          <a:solidFill>
                            <a:srgbClr val="509E2F"/>
                          </a:solidFill>
                          <a:latin typeface="Orgon Slab" panose="02000503000000020004" pitchFamily="50" charset="0"/>
                          <a:ea typeface="+mn-ea"/>
                          <a:cs typeface="Orgon Slab Medium"/>
                        </a:rPr>
                        <a:t>Semester</a:t>
                      </a:r>
                      <a:endParaRPr lang="en-US" sz="2000" b="0" i="0" kern="1200" baseline="0" dirty="0">
                        <a:solidFill>
                          <a:srgbClr val="509E2F"/>
                        </a:solidFill>
                        <a:latin typeface="Orgon Slab" panose="02000503000000020004" pitchFamily="50" charset="0"/>
                        <a:ea typeface="+mn-ea"/>
                        <a:cs typeface="Orgon Slab Medium"/>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i="0" kern="1200" baseline="0" dirty="0" smtClean="0">
                          <a:solidFill>
                            <a:srgbClr val="509E2F"/>
                          </a:solidFill>
                          <a:latin typeface="Orgon Slab" panose="02000503000000020004" pitchFamily="50" charset="0"/>
                          <a:ea typeface="+mn-ea"/>
                          <a:cs typeface="Orgon Slab Medium"/>
                        </a:rPr>
                        <a:t>M</a:t>
                      </a:r>
                      <a:endParaRPr lang="en-US" sz="2000" b="0" i="0" kern="1200" baseline="0" dirty="0">
                        <a:solidFill>
                          <a:srgbClr val="509E2F"/>
                        </a:solidFill>
                        <a:latin typeface="Orgon Slab" panose="02000503000000020004" pitchFamily="50" charset="0"/>
                        <a:ea typeface="+mn-ea"/>
                        <a:cs typeface="Orgon Slab Medium"/>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i="0" kern="1200" baseline="0" dirty="0" smtClean="0">
                          <a:solidFill>
                            <a:srgbClr val="509E2F"/>
                          </a:solidFill>
                          <a:latin typeface="Orgon Slab" panose="02000503000000020004" pitchFamily="50" charset="0"/>
                          <a:ea typeface="+mn-ea"/>
                          <a:cs typeface="Orgon Slab Medium"/>
                        </a:rPr>
                        <a:t>T</a:t>
                      </a:r>
                      <a:endParaRPr lang="en-US" sz="2000" b="0" i="0" kern="1200" baseline="0" dirty="0">
                        <a:solidFill>
                          <a:srgbClr val="509E2F"/>
                        </a:solidFill>
                        <a:latin typeface="Orgon Slab" panose="02000503000000020004" pitchFamily="50" charset="0"/>
                        <a:ea typeface="+mn-ea"/>
                        <a:cs typeface="Orgon Slab Medium"/>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i="0" kern="1200" baseline="0" dirty="0" smtClean="0">
                          <a:solidFill>
                            <a:srgbClr val="509E2F"/>
                          </a:solidFill>
                          <a:latin typeface="Orgon Slab" panose="02000503000000020004" pitchFamily="50" charset="0"/>
                          <a:ea typeface="+mn-ea"/>
                          <a:cs typeface="Orgon Slab Medium"/>
                        </a:rPr>
                        <a:t>W</a:t>
                      </a:r>
                      <a:endParaRPr lang="en-US" sz="2000" b="0" i="0" kern="1200" baseline="0" dirty="0">
                        <a:solidFill>
                          <a:srgbClr val="509E2F"/>
                        </a:solidFill>
                        <a:latin typeface="Orgon Slab" panose="02000503000000020004" pitchFamily="50" charset="0"/>
                        <a:ea typeface="+mn-ea"/>
                        <a:cs typeface="Orgon Slab Medium"/>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i="0" kern="1200" baseline="0" dirty="0" smtClean="0">
                          <a:solidFill>
                            <a:srgbClr val="509E2F"/>
                          </a:solidFill>
                          <a:latin typeface="Orgon Slab" panose="02000503000000020004" pitchFamily="50" charset="0"/>
                          <a:ea typeface="+mn-ea"/>
                          <a:cs typeface="Orgon Slab Medium"/>
                        </a:rPr>
                        <a:t>TH</a:t>
                      </a:r>
                      <a:endParaRPr lang="en-US" sz="2000" b="0" i="0" kern="1200" baseline="0" dirty="0">
                        <a:solidFill>
                          <a:srgbClr val="509E2F"/>
                        </a:solidFill>
                        <a:latin typeface="Orgon Slab" panose="02000503000000020004" pitchFamily="50" charset="0"/>
                        <a:ea typeface="+mn-ea"/>
                        <a:cs typeface="Orgon Slab Medium"/>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i="0" kern="1200" baseline="0" dirty="0" smtClean="0">
                          <a:solidFill>
                            <a:srgbClr val="509E2F"/>
                          </a:solidFill>
                          <a:latin typeface="Orgon Slab" panose="02000503000000020004" pitchFamily="50" charset="0"/>
                          <a:ea typeface="+mn-ea"/>
                          <a:cs typeface="Orgon Slab Medium"/>
                        </a:rPr>
                        <a:t>F</a:t>
                      </a:r>
                      <a:endParaRPr lang="en-US" sz="2000" b="0" i="0" kern="1200" baseline="0" dirty="0">
                        <a:solidFill>
                          <a:srgbClr val="509E2F"/>
                        </a:solidFill>
                        <a:latin typeface="Orgon Slab" panose="02000503000000020004" pitchFamily="50" charset="0"/>
                        <a:ea typeface="+mn-ea"/>
                        <a:cs typeface="Orgon Slab Medium"/>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i="0" kern="1200" baseline="0" dirty="0" smtClean="0">
                          <a:solidFill>
                            <a:srgbClr val="509E2F"/>
                          </a:solidFill>
                          <a:latin typeface="Orgon Slab" panose="02000503000000020004" pitchFamily="50" charset="0"/>
                          <a:ea typeface="+mn-ea"/>
                          <a:cs typeface="Orgon Slab Medium"/>
                        </a:rPr>
                        <a:t>S</a:t>
                      </a:r>
                      <a:endParaRPr lang="en-US" sz="2000" b="0" i="0" kern="1200" baseline="0" dirty="0">
                        <a:solidFill>
                          <a:srgbClr val="509E2F"/>
                        </a:solidFill>
                        <a:latin typeface="Orgon Slab" panose="02000503000000020004" pitchFamily="50" charset="0"/>
                        <a:ea typeface="+mn-ea"/>
                        <a:cs typeface="Orgon Slab Medium"/>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i="0" kern="1200" baseline="0" dirty="0" smtClean="0">
                          <a:solidFill>
                            <a:srgbClr val="509E2F"/>
                          </a:solidFill>
                          <a:latin typeface="Orgon Slab" panose="02000503000000020004" pitchFamily="50" charset="0"/>
                          <a:ea typeface="+mn-ea"/>
                          <a:cs typeface="Orgon Slab Medium"/>
                        </a:rPr>
                        <a:t>Total MWF</a:t>
                      </a:r>
                      <a:endParaRPr lang="en-US" sz="2000" b="0" i="0" kern="1200" baseline="0" dirty="0">
                        <a:solidFill>
                          <a:srgbClr val="509E2F"/>
                        </a:solidFill>
                        <a:latin typeface="Orgon Slab" panose="02000503000000020004" pitchFamily="50" charset="0"/>
                        <a:ea typeface="+mn-ea"/>
                        <a:cs typeface="Orgon Slab Medium"/>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i="0" kern="1200" baseline="0" dirty="0" smtClean="0">
                          <a:solidFill>
                            <a:srgbClr val="509E2F"/>
                          </a:solidFill>
                          <a:latin typeface="Orgon Slab" panose="02000503000000020004" pitchFamily="50" charset="0"/>
                          <a:ea typeface="+mn-ea"/>
                          <a:cs typeface="Orgon Slab Medium"/>
                        </a:rPr>
                        <a:t>Total TR</a:t>
                      </a:r>
                      <a:endParaRPr lang="en-US" sz="2000" b="0" i="0" kern="1200" baseline="0" dirty="0">
                        <a:solidFill>
                          <a:srgbClr val="509E2F"/>
                        </a:solidFill>
                        <a:latin typeface="Orgon Slab" panose="02000503000000020004" pitchFamily="50" charset="0"/>
                        <a:ea typeface="+mn-ea"/>
                        <a:cs typeface="Orgon Slab Medium"/>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88522251"/>
                  </a:ext>
                </a:extLst>
              </a:tr>
              <a:tr h="370840">
                <a:tc>
                  <a:txBody>
                    <a:bodyPr/>
                    <a:lstStyle/>
                    <a:p>
                      <a:r>
                        <a:rPr lang="en-US" sz="2000" dirty="0" smtClean="0">
                          <a:solidFill>
                            <a:schemeClr val="accent4">
                              <a:lumMod val="10000"/>
                            </a:schemeClr>
                          </a:solidFill>
                          <a:latin typeface="Orgon Slab" panose="02000503000000020004" pitchFamily="50" charset="0"/>
                        </a:rPr>
                        <a:t>Fall 2018</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14</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15</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15</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15</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15</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15</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44</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30</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13611974"/>
                  </a:ext>
                </a:extLst>
              </a:tr>
              <a:tr h="370840">
                <a:tc>
                  <a:txBody>
                    <a:bodyPr/>
                    <a:lstStyle/>
                    <a:p>
                      <a:r>
                        <a:rPr lang="en-US" sz="2000" dirty="0" smtClean="0">
                          <a:solidFill>
                            <a:schemeClr val="accent4">
                              <a:lumMod val="10000"/>
                            </a:schemeClr>
                          </a:solidFill>
                          <a:latin typeface="Orgon Slab" panose="02000503000000020004" pitchFamily="50" charset="0"/>
                        </a:rPr>
                        <a:t>Spring 2019</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14</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15</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15</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14</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14</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14</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43</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29</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8140979"/>
                  </a:ext>
                </a:extLst>
              </a:tr>
              <a:tr h="370840">
                <a:tc>
                  <a:txBody>
                    <a:bodyPr/>
                    <a:lstStyle/>
                    <a:p>
                      <a:r>
                        <a:rPr lang="en-US" sz="2000" dirty="0" smtClean="0">
                          <a:solidFill>
                            <a:schemeClr val="accent4">
                              <a:lumMod val="10000"/>
                            </a:schemeClr>
                          </a:solidFill>
                          <a:latin typeface="Orgon Slab" panose="02000503000000020004" pitchFamily="50" charset="0"/>
                        </a:rPr>
                        <a:t>Summer 2019</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8</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8</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7</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8</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8</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8</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4236789"/>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886761632"/>
              </p:ext>
            </p:extLst>
          </p:nvPr>
        </p:nvGraphicFramePr>
        <p:xfrm>
          <a:off x="380999" y="4373958"/>
          <a:ext cx="8120259" cy="1889760"/>
        </p:xfrm>
        <a:graphic>
          <a:graphicData uri="http://schemas.openxmlformats.org/drawingml/2006/table">
            <a:tbl>
              <a:tblPr firstRow="1" bandRow="1">
                <a:tableStyleId>{5C22544A-7EE6-4342-B048-85BDC9FD1C3A}</a:tableStyleId>
              </a:tblPr>
              <a:tblGrid>
                <a:gridCol w="1866901">
                  <a:extLst>
                    <a:ext uri="{9D8B030D-6E8A-4147-A177-3AD203B41FA5}">
                      <a16:colId xmlns:a16="http://schemas.microsoft.com/office/drawing/2014/main" val="3852859134"/>
                    </a:ext>
                  </a:extLst>
                </a:gridCol>
                <a:gridCol w="768910">
                  <a:extLst>
                    <a:ext uri="{9D8B030D-6E8A-4147-A177-3AD203B41FA5}">
                      <a16:colId xmlns:a16="http://schemas.microsoft.com/office/drawing/2014/main" val="1491348031"/>
                    </a:ext>
                  </a:extLst>
                </a:gridCol>
                <a:gridCol w="768910">
                  <a:extLst>
                    <a:ext uri="{9D8B030D-6E8A-4147-A177-3AD203B41FA5}">
                      <a16:colId xmlns:a16="http://schemas.microsoft.com/office/drawing/2014/main" val="2103308146"/>
                    </a:ext>
                  </a:extLst>
                </a:gridCol>
                <a:gridCol w="768910">
                  <a:extLst>
                    <a:ext uri="{9D8B030D-6E8A-4147-A177-3AD203B41FA5}">
                      <a16:colId xmlns:a16="http://schemas.microsoft.com/office/drawing/2014/main" val="1709210605"/>
                    </a:ext>
                  </a:extLst>
                </a:gridCol>
                <a:gridCol w="768910">
                  <a:extLst>
                    <a:ext uri="{9D8B030D-6E8A-4147-A177-3AD203B41FA5}">
                      <a16:colId xmlns:a16="http://schemas.microsoft.com/office/drawing/2014/main" val="4261495871"/>
                    </a:ext>
                  </a:extLst>
                </a:gridCol>
                <a:gridCol w="768910">
                  <a:extLst>
                    <a:ext uri="{9D8B030D-6E8A-4147-A177-3AD203B41FA5}">
                      <a16:colId xmlns:a16="http://schemas.microsoft.com/office/drawing/2014/main" val="1255867217"/>
                    </a:ext>
                  </a:extLst>
                </a:gridCol>
                <a:gridCol w="768910">
                  <a:extLst>
                    <a:ext uri="{9D8B030D-6E8A-4147-A177-3AD203B41FA5}">
                      <a16:colId xmlns:a16="http://schemas.microsoft.com/office/drawing/2014/main" val="3144032029"/>
                    </a:ext>
                  </a:extLst>
                </a:gridCol>
                <a:gridCol w="819949">
                  <a:extLst>
                    <a:ext uri="{9D8B030D-6E8A-4147-A177-3AD203B41FA5}">
                      <a16:colId xmlns:a16="http://schemas.microsoft.com/office/drawing/2014/main" val="222955038"/>
                    </a:ext>
                  </a:extLst>
                </a:gridCol>
                <a:gridCol w="819949">
                  <a:extLst>
                    <a:ext uri="{9D8B030D-6E8A-4147-A177-3AD203B41FA5}">
                      <a16:colId xmlns:a16="http://schemas.microsoft.com/office/drawing/2014/main" val="1046683910"/>
                    </a:ext>
                  </a:extLst>
                </a:gridCol>
              </a:tblGrid>
              <a:tr h="370840">
                <a:tc>
                  <a:txBody>
                    <a:bodyPr/>
                    <a:lstStyle/>
                    <a:p>
                      <a:r>
                        <a:rPr lang="en-US" sz="2000" b="0" i="0" kern="1200" baseline="0" dirty="0" smtClean="0">
                          <a:solidFill>
                            <a:srgbClr val="509E2F"/>
                          </a:solidFill>
                          <a:latin typeface="Orgon Slab" panose="02000503000000020004" pitchFamily="50" charset="0"/>
                          <a:ea typeface="+mn-ea"/>
                          <a:cs typeface="Orgon Slab Medium"/>
                        </a:rPr>
                        <a:t>Semester</a:t>
                      </a:r>
                      <a:endParaRPr lang="en-US" sz="2000" b="0" i="0" kern="1200" baseline="0" dirty="0">
                        <a:solidFill>
                          <a:srgbClr val="509E2F"/>
                        </a:solidFill>
                        <a:latin typeface="Orgon Slab" panose="02000503000000020004" pitchFamily="50" charset="0"/>
                        <a:ea typeface="+mn-ea"/>
                        <a:cs typeface="Orgon Slab Medium"/>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i="0" kern="1200" baseline="0" dirty="0" smtClean="0">
                          <a:solidFill>
                            <a:srgbClr val="509E2F"/>
                          </a:solidFill>
                          <a:latin typeface="Orgon Slab" panose="02000503000000020004" pitchFamily="50" charset="0"/>
                          <a:ea typeface="+mn-ea"/>
                          <a:cs typeface="Orgon Slab Medium"/>
                        </a:rPr>
                        <a:t>M</a:t>
                      </a:r>
                      <a:endParaRPr lang="en-US" sz="2000" b="0" i="0" kern="1200" baseline="0" dirty="0">
                        <a:solidFill>
                          <a:srgbClr val="509E2F"/>
                        </a:solidFill>
                        <a:latin typeface="Orgon Slab" panose="02000503000000020004" pitchFamily="50" charset="0"/>
                        <a:ea typeface="+mn-ea"/>
                        <a:cs typeface="Orgon Slab Medium"/>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i="0" kern="1200" baseline="0" dirty="0" smtClean="0">
                          <a:solidFill>
                            <a:srgbClr val="509E2F"/>
                          </a:solidFill>
                          <a:latin typeface="Orgon Slab" panose="02000503000000020004" pitchFamily="50" charset="0"/>
                          <a:ea typeface="+mn-ea"/>
                          <a:cs typeface="Orgon Slab Medium"/>
                        </a:rPr>
                        <a:t>T</a:t>
                      </a:r>
                      <a:endParaRPr lang="en-US" sz="2000" b="0" i="0" kern="1200" baseline="0" dirty="0">
                        <a:solidFill>
                          <a:srgbClr val="509E2F"/>
                        </a:solidFill>
                        <a:latin typeface="Orgon Slab" panose="02000503000000020004" pitchFamily="50" charset="0"/>
                        <a:ea typeface="+mn-ea"/>
                        <a:cs typeface="Orgon Slab Medium"/>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i="0" kern="1200" baseline="0" dirty="0" smtClean="0">
                          <a:solidFill>
                            <a:srgbClr val="509E2F"/>
                          </a:solidFill>
                          <a:latin typeface="Orgon Slab" panose="02000503000000020004" pitchFamily="50" charset="0"/>
                          <a:ea typeface="+mn-ea"/>
                          <a:cs typeface="Orgon Slab Medium"/>
                        </a:rPr>
                        <a:t>W</a:t>
                      </a:r>
                      <a:endParaRPr lang="en-US" sz="2000" b="0" i="0" kern="1200" baseline="0" dirty="0">
                        <a:solidFill>
                          <a:srgbClr val="509E2F"/>
                        </a:solidFill>
                        <a:latin typeface="Orgon Slab" panose="02000503000000020004" pitchFamily="50" charset="0"/>
                        <a:ea typeface="+mn-ea"/>
                        <a:cs typeface="Orgon Slab Medium"/>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i="0" kern="1200" baseline="0" dirty="0" smtClean="0">
                          <a:solidFill>
                            <a:srgbClr val="509E2F"/>
                          </a:solidFill>
                          <a:latin typeface="Orgon Slab" panose="02000503000000020004" pitchFamily="50" charset="0"/>
                          <a:ea typeface="+mn-ea"/>
                          <a:cs typeface="Orgon Slab Medium"/>
                        </a:rPr>
                        <a:t>TH</a:t>
                      </a:r>
                      <a:endParaRPr lang="en-US" sz="2000" b="0" i="0" kern="1200" baseline="0" dirty="0">
                        <a:solidFill>
                          <a:srgbClr val="509E2F"/>
                        </a:solidFill>
                        <a:latin typeface="Orgon Slab" panose="02000503000000020004" pitchFamily="50" charset="0"/>
                        <a:ea typeface="+mn-ea"/>
                        <a:cs typeface="Orgon Slab Medium"/>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i="0" kern="1200" baseline="0" dirty="0" smtClean="0">
                          <a:solidFill>
                            <a:srgbClr val="509E2F"/>
                          </a:solidFill>
                          <a:latin typeface="Orgon Slab" panose="02000503000000020004" pitchFamily="50" charset="0"/>
                          <a:ea typeface="+mn-ea"/>
                          <a:cs typeface="Orgon Slab Medium"/>
                        </a:rPr>
                        <a:t>F</a:t>
                      </a:r>
                      <a:endParaRPr lang="en-US" sz="2000" b="0" i="0" kern="1200" baseline="0" dirty="0">
                        <a:solidFill>
                          <a:srgbClr val="509E2F"/>
                        </a:solidFill>
                        <a:latin typeface="Orgon Slab" panose="02000503000000020004" pitchFamily="50" charset="0"/>
                        <a:ea typeface="+mn-ea"/>
                        <a:cs typeface="Orgon Slab Medium"/>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i="0" kern="1200" baseline="0" dirty="0" smtClean="0">
                          <a:solidFill>
                            <a:srgbClr val="509E2F"/>
                          </a:solidFill>
                          <a:latin typeface="Orgon Slab" panose="02000503000000020004" pitchFamily="50" charset="0"/>
                          <a:ea typeface="+mn-ea"/>
                          <a:cs typeface="Orgon Slab Medium"/>
                        </a:rPr>
                        <a:t>S</a:t>
                      </a:r>
                      <a:endParaRPr lang="en-US" sz="2000" b="0" i="0" kern="1200" baseline="0" dirty="0">
                        <a:solidFill>
                          <a:srgbClr val="509E2F"/>
                        </a:solidFill>
                        <a:latin typeface="Orgon Slab" panose="02000503000000020004" pitchFamily="50" charset="0"/>
                        <a:ea typeface="+mn-ea"/>
                        <a:cs typeface="Orgon Slab Medium"/>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0" i="0" kern="1200" baseline="0" dirty="0" smtClean="0">
                          <a:solidFill>
                            <a:srgbClr val="509E2F"/>
                          </a:solidFill>
                          <a:latin typeface="Orgon Slab" panose="02000503000000020004" pitchFamily="50" charset="0"/>
                          <a:ea typeface="+mn-ea"/>
                          <a:cs typeface="Orgon Slab Medium"/>
                        </a:rPr>
                        <a:t>Total MWF</a:t>
                      </a: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0" i="0" kern="1200" baseline="0" dirty="0" smtClean="0">
                          <a:solidFill>
                            <a:srgbClr val="509E2F"/>
                          </a:solidFill>
                          <a:latin typeface="Orgon Slab" panose="02000503000000020004" pitchFamily="50" charset="0"/>
                          <a:ea typeface="+mn-ea"/>
                          <a:cs typeface="Orgon Slab Medium"/>
                        </a:rPr>
                        <a:t>Total TR</a:t>
                      </a: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88522251"/>
                  </a:ext>
                </a:extLst>
              </a:tr>
              <a:tr h="370840">
                <a:tc>
                  <a:txBody>
                    <a:bodyPr/>
                    <a:lstStyle/>
                    <a:p>
                      <a:r>
                        <a:rPr lang="en-US" sz="2000" dirty="0" smtClean="0">
                          <a:solidFill>
                            <a:schemeClr val="accent4">
                              <a:lumMod val="10000"/>
                            </a:schemeClr>
                          </a:solidFill>
                          <a:latin typeface="Orgon Slab" panose="02000503000000020004" pitchFamily="50" charset="0"/>
                        </a:rPr>
                        <a:t>Fall 2019</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14</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15</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15</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15</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15</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15</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44</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30</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13611974"/>
                  </a:ext>
                </a:extLst>
              </a:tr>
              <a:tr h="370840">
                <a:tc>
                  <a:txBody>
                    <a:bodyPr/>
                    <a:lstStyle/>
                    <a:p>
                      <a:r>
                        <a:rPr lang="en-US" sz="2000" dirty="0" smtClean="0">
                          <a:solidFill>
                            <a:schemeClr val="accent4">
                              <a:lumMod val="10000"/>
                            </a:schemeClr>
                          </a:solidFill>
                          <a:latin typeface="Orgon Slab" panose="02000503000000020004" pitchFamily="50" charset="0"/>
                        </a:rPr>
                        <a:t>Spring 2020</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14</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15</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15</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14</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14</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14</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43</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29</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8140979"/>
                  </a:ext>
                </a:extLst>
              </a:tr>
              <a:tr h="370840">
                <a:tc>
                  <a:txBody>
                    <a:bodyPr/>
                    <a:lstStyle/>
                    <a:p>
                      <a:r>
                        <a:rPr lang="en-US" sz="2000" dirty="0" smtClean="0">
                          <a:solidFill>
                            <a:schemeClr val="accent4">
                              <a:lumMod val="10000"/>
                            </a:schemeClr>
                          </a:solidFill>
                          <a:latin typeface="Orgon Slab" panose="02000503000000020004" pitchFamily="50" charset="0"/>
                        </a:rPr>
                        <a:t>Summer 2020</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8</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8</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8</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7</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7</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7</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4236789"/>
                  </a:ext>
                </a:extLst>
              </a:tr>
            </a:tbl>
          </a:graphicData>
        </a:graphic>
      </p:graphicFrame>
      <p:sp>
        <p:nvSpPr>
          <p:cNvPr id="8" name="Rectangle 7"/>
          <p:cNvSpPr/>
          <p:nvPr/>
        </p:nvSpPr>
        <p:spPr>
          <a:xfrm>
            <a:off x="381001" y="6362063"/>
            <a:ext cx="5600699" cy="369332"/>
          </a:xfrm>
          <a:prstGeom prst="rect">
            <a:avLst/>
          </a:prstGeom>
        </p:spPr>
        <p:txBody>
          <a:bodyPr wrap="square">
            <a:spAutoFit/>
          </a:bodyPr>
          <a:lstStyle/>
          <a:p>
            <a:r>
              <a:rPr lang="en-US" dirty="0">
                <a:solidFill>
                  <a:schemeClr val="accent4">
                    <a:lumMod val="10000"/>
                  </a:schemeClr>
                </a:solidFill>
                <a:latin typeface="Orgon Slab" panose="02000503000000020004" pitchFamily="50" charset="0"/>
              </a:rPr>
              <a:t>Requirement: </a:t>
            </a:r>
            <a:r>
              <a:rPr lang="en-US" dirty="0" smtClean="0">
                <a:solidFill>
                  <a:schemeClr val="accent4">
                    <a:lumMod val="10000"/>
                  </a:schemeClr>
                </a:solidFill>
                <a:latin typeface="Orgon Slab" panose="02000503000000020004" pitchFamily="50" charset="0"/>
              </a:rPr>
              <a:t>Total MWF ≥ 43, </a:t>
            </a:r>
            <a:r>
              <a:rPr lang="en-US" dirty="0">
                <a:solidFill>
                  <a:schemeClr val="accent4">
                    <a:lumMod val="10000"/>
                  </a:schemeClr>
                </a:solidFill>
                <a:latin typeface="Orgon Slab" panose="02000503000000020004" pitchFamily="50" charset="0"/>
              </a:rPr>
              <a:t>Total </a:t>
            </a:r>
            <a:r>
              <a:rPr lang="en-US" dirty="0" smtClean="0">
                <a:solidFill>
                  <a:schemeClr val="accent4">
                    <a:lumMod val="10000"/>
                  </a:schemeClr>
                </a:solidFill>
                <a:latin typeface="Orgon Slab" panose="02000503000000020004" pitchFamily="50" charset="0"/>
              </a:rPr>
              <a:t>TR </a:t>
            </a:r>
            <a:r>
              <a:rPr lang="en-US" dirty="0">
                <a:solidFill>
                  <a:schemeClr val="accent4">
                    <a:lumMod val="10000"/>
                  </a:schemeClr>
                </a:solidFill>
                <a:latin typeface="Orgon Slab" panose="02000503000000020004" pitchFamily="50" charset="0"/>
              </a:rPr>
              <a:t>≥ </a:t>
            </a:r>
            <a:r>
              <a:rPr lang="en-US" dirty="0" smtClean="0">
                <a:solidFill>
                  <a:schemeClr val="accent4">
                    <a:lumMod val="10000"/>
                  </a:schemeClr>
                </a:solidFill>
                <a:latin typeface="Orgon Slab" panose="02000503000000020004" pitchFamily="50" charset="0"/>
              </a:rPr>
              <a:t>29 </a:t>
            </a:r>
            <a:endParaRPr lang="en-US" dirty="0">
              <a:solidFill>
                <a:schemeClr val="accent4">
                  <a:lumMod val="10000"/>
                </a:schemeClr>
              </a:solidFill>
              <a:latin typeface="Orgon Slab" panose="02000503000000020004" pitchFamily="50" charset="0"/>
            </a:endParaRPr>
          </a:p>
        </p:txBody>
      </p:sp>
    </p:spTree>
    <p:extLst>
      <p:ext uri="{BB962C8B-B14F-4D97-AF65-F5344CB8AC3E}">
        <p14:creationId xmlns:p14="http://schemas.microsoft.com/office/powerpoint/2010/main" val="38913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330200" y="2427820"/>
            <a:ext cx="8365252" cy="3845980"/>
          </a:xfrm>
        </p:spPr>
        <p:txBody>
          <a:bodyPr/>
          <a:lstStyle/>
          <a:p>
            <a:pPr algn="just"/>
            <a:r>
              <a:rPr lang="en-US" sz="2000" dirty="0" smtClean="0">
                <a:solidFill>
                  <a:schemeClr val="accent4">
                    <a:lumMod val="10000"/>
                  </a:schemeClr>
                </a:solidFill>
              </a:rPr>
              <a:t>If we add a fall break, no slack would remain for compliance </a:t>
            </a:r>
            <a:r>
              <a:rPr lang="en-US" sz="2000" dirty="0">
                <a:solidFill>
                  <a:schemeClr val="accent4">
                    <a:lumMod val="10000"/>
                  </a:schemeClr>
                </a:solidFill>
              </a:rPr>
              <a:t>with CRR 20.140 </a:t>
            </a:r>
            <a:r>
              <a:rPr lang="en-US" sz="2000" dirty="0" smtClean="0">
                <a:solidFill>
                  <a:schemeClr val="accent4">
                    <a:lumMod val="10000"/>
                  </a:schemeClr>
                </a:solidFill>
              </a:rPr>
              <a:t>– even one unforeseen closure could leave us out of compliance.</a:t>
            </a:r>
          </a:p>
          <a:p>
            <a:pPr algn="just"/>
            <a:r>
              <a:rPr lang="en-US" sz="2000" dirty="0" smtClean="0">
                <a:solidFill>
                  <a:schemeClr val="accent4">
                    <a:lumMod val="10000"/>
                  </a:schemeClr>
                </a:solidFill>
              </a:rPr>
              <a:t>Building in slack would require that we shorten the interval between the fall and spring semesters, reversing a recent change.</a:t>
            </a:r>
          </a:p>
          <a:p>
            <a:pPr algn="just"/>
            <a:r>
              <a:rPr lang="en-US" sz="2000" dirty="0" smtClean="0">
                <a:solidFill>
                  <a:schemeClr val="accent4">
                    <a:lumMod val="10000"/>
                  </a:schemeClr>
                </a:solidFill>
              </a:rPr>
              <a:t>As of Spring 2013, the spring semester has begun on the day after Dr. Martin Luther King, Jr. day.</a:t>
            </a:r>
          </a:p>
          <a:p>
            <a:pPr lvl="1" algn="just"/>
            <a:r>
              <a:rPr lang="en-US" sz="1800" dirty="0" smtClean="0">
                <a:solidFill>
                  <a:schemeClr val="accent4">
                    <a:lumMod val="10000"/>
                  </a:schemeClr>
                </a:solidFill>
              </a:rPr>
              <a:t>This is one week later than it was up to 2012.</a:t>
            </a:r>
          </a:p>
          <a:p>
            <a:pPr lvl="1" algn="just"/>
            <a:r>
              <a:rPr lang="en-US" sz="1800" dirty="0" smtClean="0">
                <a:solidFill>
                  <a:schemeClr val="accent4">
                    <a:lumMod val="10000"/>
                  </a:schemeClr>
                </a:solidFill>
              </a:rPr>
              <a:t>The change was made in part to allow more time for administrative tasks that need to take place during winter break, e.g., Registrar records, major maintenance.</a:t>
            </a:r>
          </a:p>
        </p:txBody>
      </p:sp>
      <p:sp>
        <p:nvSpPr>
          <p:cNvPr id="6" name="Text Placeholder 5"/>
          <p:cNvSpPr>
            <a:spLocks noGrp="1"/>
          </p:cNvSpPr>
          <p:nvPr>
            <p:ph type="body" sz="quarter" idx="13"/>
          </p:nvPr>
        </p:nvSpPr>
        <p:spPr>
          <a:xfrm>
            <a:off x="510790" y="1790003"/>
            <a:ext cx="8184662" cy="534098"/>
          </a:xfrm>
        </p:spPr>
        <p:txBody>
          <a:bodyPr>
            <a:normAutofit/>
          </a:bodyPr>
          <a:lstStyle/>
          <a:p>
            <a:r>
              <a:rPr lang="en-US" sz="2800" dirty="0" smtClean="0">
                <a:effectLst>
                  <a:outerShdw blurRad="38100" dist="38100" dir="2700000" algn="tl">
                    <a:srgbClr val="000000">
                      <a:alpha val="43137"/>
                    </a:srgbClr>
                  </a:outerShdw>
                </a:effectLst>
              </a:rPr>
              <a:t>Conclusions</a:t>
            </a: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69761679"/>
      </p:ext>
    </p:extLst>
  </p:cSld>
  <p:clrMapOvr>
    <a:masterClrMapping/>
  </p:clrMapOvr>
</p:sld>
</file>

<file path=ppt/theme/theme1.xml><?xml version="1.0" encoding="utf-8"?>
<a:theme xmlns:a="http://schemas.openxmlformats.org/drawingml/2006/main" name="1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4_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5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6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7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8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9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3235</TotalTime>
  <Words>1560</Words>
  <Application>Microsoft Office PowerPoint</Application>
  <PresentationFormat>On-screen Show (4:3)</PresentationFormat>
  <Paragraphs>272</Paragraphs>
  <Slides>21</Slides>
  <Notes>21</Notes>
  <HiddenSlides>0</HiddenSlides>
  <MMClips>0</MMClips>
  <ScaleCrop>false</ScaleCrop>
  <HeadingPairs>
    <vt:vector size="6" baseType="variant">
      <vt:variant>
        <vt:lpstr>Fonts Used</vt:lpstr>
      </vt:variant>
      <vt:variant>
        <vt:i4>8</vt:i4>
      </vt:variant>
      <vt:variant>
        <vt:lpstr>Theme</vt:lpstr>
      </vt:variant>
      <vt:variant>
        <vt:i4>9</vt:i4>
      </vt:variant>
      <vt:variant>
        <vt:lpstr>Slide Titles</vt:lpstr>
      </vt:variant>
      <vt:variant>
        <vt:i4>21</vt:i4>
      </vt:variant>
    </vt:vector>
  </HeadingPairs>
  <TitlesOfParts>
    <vt:vector size="38" baseType="lpstr">
      <vt:lpstr>Arial</vt:lpstr>
      <vt:lpstr>Calibri</vt:lpstr>
      <vt:lpstr>Encode Sans Normal Black</vt:lpstr>
      <vt:lpstr>Lucida Grande</vt:lpstr>
      <vt:lpstr>Orgon Slab</vt:lpstr>
      <vt:lpstr>Orgon Slab ExtraLight</vt:lpstr>
      <vt:lpstr>Orgon Slab Light</vt:lpstr>
      <vt:lpstr>Orgon Slab Medium</vt:lpstr>
      <vt:lpstr>1_Custom Design</vt:lpstr>
      <vt:lpstr>2_Custom Design</vt:lpstr>
      <vt:lpstr>3_Custom Design</vt:lpstr>
      <vt:lpstr>4_Custom Design</vt:lpstr>
      <vt:lpstr>5_Custom Design</vt:lpstr>
      <vt:lpstr>6_Custom Design</vt:lpstr>
      <vt:lpstr>7_Custom Design</vt:lpstr>
      <vt:lpstr>8_Custom Design</vt:lpstr>
      <vt:lpstr>9_Custom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Alanya Cannon</dc:creator>
  <cp:lastModifiedBy>Palmer, Barbara J.</cp:lastModifiedBy>
  <cp:revision>145</cp:revision>
  <cp:lastPrinted>2018-11-15T18:59:57Z</cp:lastPrinted>
  <dcterms:created xsi:type="dcterms:W3CDTF">2014-10-14T00:51:43Z</dcterms:created>
  <dcterms:modified xsi:type="dcterms:W3CDTF">2019-03-21T15:35:21Z</dcterms:modified>
</cp:coreProperties>
</file>